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0" r:id="rId1"/>
  </p:sldMasterIdLst>
  <p:notesMasterIdLst>
    <p:notesMasterId r:id="rId7"/>
  </p:notesMasterIdLst>
  <p:sldIdLst>
    <p:sldId id="256" r:id="rId2"/>
    <p:sldId id="257" r:id="rId3"/>
    <p:sldId id="258" r:id="rId4"/>
    <p:sldId id="259" r:id="rId5"/>
    <p:sldId id="260" r:id="rId6"/>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80" y="600"/>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tags" Target="tags/tag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6/5/14</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98473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63081" y="3124200"/>
            <a:ext cx="8270319"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63081" y="5003322"/>
            <a:ext cx="8270319"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92594" y="1109340"/>
            <a:ext cx="2286000" cy="510514"/>
          </a:xfrm>
        </p:spPr>
        <p:txBody>
          <a:bodyPr/>
          <a:lstStyle/>
          <a:p>
            <a:pPr>
              <a:defRPr/>
            </a:pPr>
            <a:endParaRPr lang="en-US"/>
          </a:p>
        </p:txBody>
      </p:sp>
      <p:sp>
        <p:nvSpPr>
          <p:cNvPr id="17" name="Footer Placeholder 16"/>
          <p:cNvSpPr>
            <a:spLocks noGrp="1"/>
          </p:cNvSpPr>
          <p:nvPr>
            <p:ph type="ftr" sz="quarter" idx="11"/>
          </p:nvPr>
        </p:nvSpPr>
        <p:spPr bwMode="auto">
          <a:xfrm rot="5400000">
            <a:off x="10104714" y="4116394"/>
            <a:ext cx="3657600" cy="514598"/>
          </a:xfrm>
        </p:spPr>
        <p:txBody>
          <a:bodyPr/>
          <a:lstStyle/>
          <a:p>
            <a:pPr>
              <a:defRPr/>
            </a:pPr>
            <a:endParaRPr lang="en-US"/>
          </a:p>
        </p:txBody>
      </p:sp>
      <p:sp>
        <p:nvSpPr>
          <p:cNvPr id="10" name="Rectangle 9"/>
          <p:cNvSpPr/>
          <p:nvPr/>
        </p:nvSpPr>
        <p:spPr bwMode="auto">
          <a:xfrm>
            <a:off x="510513" y="0"/>
            <a:ext cx="816822"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70271" y="0"/>
            <a:ext cx="14024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7335" y="0"/>
            <a:ext cx="2436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9290" y="0"/>
            <a:ext cx="308559"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249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25233"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44451"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13578"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9438"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21193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33643" y="0"/>
            <a:ext cx="102103"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6822" y="3429000"/>
            <a:ext cx="1735746"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54816" y="4866752"/>
            <a:ext cx="85946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61971" y="5500632"/>
            <a:ext cx="183785"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29923" y="5788152"/>
            <a:ext cx="36757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52568" y="4495800"/>
            <a:ext cx="490093"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76137" y="4928702"/>
            <a:ext cx="816822" cy="517524"/>
          </a:xfrm>
        </p:spPr>
        <p:txBody>
          <a:bodyPr/>
          <a:lstStyle/>
          <a:p>
            <a:pPr>
              <a:defRPr/>
            </a:pPr>
            <a:fld id="{2F59A10B-A1F0-4187-BCCB-867634FF889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527043-1684-4073-8C4B-EA8752B85AE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5" y="274640"/>
            <a:ext cx="224626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1B6C1A-54DD-4B6D-939A-0690C8E609A8}"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FE3121E4-D9F9-436F-8DE3-3A75D6C3DC19}"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12616" y="1600200"/>
            <a:ext cx="10006065"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en-US"/>
          </a:p>
        </p:txBody>
      </p:sp>
      <p:sp>
        <p:nvSpPr>
          <p:cNvPr id="9" name="Slide Number Placeholder 8"/>
          <p:cNvSpPr>
            <a:spLocks noGrp="1"/>
          </p:cNvSpPr>
          <p:nvPr>
            <p:ph type="sldNum" sz="quarter" idx="15"/>
          </p:nvPr>
        </p:nvSpPr>
        <p:spPr/>
        <p:txBody>
          <a:bodyPr rtlCol="0"/>
          <a:lstStyle/>
          <a:p>
            <a:pPr>
              <a:defRPr/>
            </a:pPr>
            <a:fld id="{63DA6F0B-BF1E-4931-ABF3-36E1D8564FB5}"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63081" y="2895600"/>
            <a:ext cx="8270319"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63081" y="5010150"/>
            <a:ext cx="8270319"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90765" y="1105675"/>
            <a:ext cx="2286000" cy="510514"/>
          </a:xfrm>
        </p:spPr>
        <p:txBody>
          <a:bodyPr/>
          <a:lstStyle/>
          <a:p>
            <a:pPr>
              <a:defRPr/>
            </a:pPr>
            <a:endParaRPr lang="en-US"/>
          </a:p>
        </p:txBody>
      </p:sp>
      <p:sp>
        <p:nvSpPr>
          <p:cNvPr id="5" name="Footer Placeholder 4"/>
          <p:cNvSpPr>
            <a:spLocks noGrp="1"/>
          </p:cNvSpPr>
          <p:nvPr>
            <p:ph type="ftr" sz="quarter" idx="11"/>
          </p:nvPr>
        </p:nvSpPr>
        <p:spPr bwMode="auto">
          <a:xfrm rot="5400000">
            <a:off x="10104965" y="4113533"/>
            <a:ext cx="3657600" cy="514598"/>
          </a:xfrm>
        </p:spPr>
        <p:txBody>
          <a:bodyPr/>
          <a:lstStyle/>
          <a:p>
            <a:pPr>
              <a:defRPr/>
            </a:pPr>
            <a:endParaRPr lang="en-US"/>
          </a:p>
        </p:txBody>
      </p:sp>
      <p:sp>
        <p:nvSpPr>
          <p:cNvPr id="9" name="Rectangle 8"/>
          <p:cNvSpPr/>
          <p:nvPr/>
        </p:nvSpPr>
        <p:spPr bwMode="auto">
          <a:xfrm>
            <a:off x="510513" y="0"/>
            <a:ext cx="816822"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70271" y="0"/>
            <a:ext cx="14024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7335" y="0"/>
            <a:ext cx="2436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9290" y="0"/>
            <a:ext cx="308559"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249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25233"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44451"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13578"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9438"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33643" y="0"/>
            <a:ext cx="102103"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6822" y="3429000"/>
            <a:ext cx="1735746"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75011" y="4866752"/>
            <a:ext cx="85946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61971" y="5500632"/>
            <a:ext cx="183785"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29923" y="5791200"/>
            <a:ext cx="36757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17783" y="4479888"/>
            <a:ext cx="490093"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9061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96332" y="4928702"/>
            <a:ext cx="816822" cy="517524"/>
          </a:xfrm>
        </p:spPr>
        <p:txBody>
          <a:bodyPr/>
          <a:lstStyle/>
          <a:p>
            <a:pPr>
              <a:defRPr/>
            </a:pPr>
            <a:fld id="{F30E791B-A238-497D-A390-7E6B730ABD3C}"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732ADB-E5DB-40EB-BC9A-85A6ABDA0FE7}" type="slidenum">
              <a:rPr lang="en-US" smtClean="0"/>
              <a:pPr>
                <a:defRPr/>
              </a:pPr>
              <a:t>‹#›</a:t>
            </a:fld>
            <a:endParaRPr lang="en-US"/>
          </a:p>
        </p:txBody>
      </p:sp>
      <p:sp>
        <p:nvSpPr>
          <p:cNvPr id="9" name="Content Placeholder 8"/>
          <p:cNvSpPr>
            <a:spLocks noGrp="1"/>
          </p:cNvSpPr>
          <p:nvPr>
            <p:ph sz="quarter" idx="1"/>
          </p:nvPr>
        </p:nvSpPr>
        <p:spPr>
          <a:xfrm>
            <a:off x="612616" y="1600200"/>
            <a:ext cx="490093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721836" y="1600200"/>
            <a:ext cx="490093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16" y="273050"/>
            <a:ext cx="10108168"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64209AD-792D-4EB8-876F-C5A406CF1B74}" type="slidenum">
              <a:rPr lang="en-US" smtClean="0"/>
              <a:pPr>
                <a:defRPr/>
              </a:pPr>
              <a:t>‹#›</a:t>
            </a:fld>
            <a:endParaRPr lang="en-US"/>
          </a:p>
        </p:txBody>
      </p:sp>
      <p:sp>
        <p:nvSpPr>
          <p:cNvPr id="11" name="Content Placeholder 10"/>
          <p:cNvSpPr>
            <a:spLocks noGrp="1"/>
          </p:cNvSpPr>
          <p:nvPr>
            <p:ph sz="quarter" idx="2"/>
          </p:nvPr>
        </p:nvSpPr>
        <p:spPr>
          <a:xfrm>
            <a:off x="612616" y="2362200"/>
            <a:ext cx="490093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58143" y="2362200"/>
            <a:ext cx="490093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12616" y="1569720"/>
            <a:ext cx="490093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819854" y="1569720"/>
            <a:ext cx="490093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en-US"/>
          </a:p>
        </p:txBody>
      </p:sp>
      <p:sp>
        <p:nvSpPr>
          <p:cNvPr id="7" name="Slide Number Placeholder 6"/>
          <p:cNvSpPr>
            <a:spLocks noGrp="1"/>
          </p:cNvSpPr>
          <p:nvPr>
            <p:ph type="sldNum" sz="quarter" idx="11"/>
          </p:nvPr>
        </p:nvSpPr>
        <p:spPr/>
        <p:txBody>
          <a:bodyPr rtlCol="0"/>
          <a:lstStyle/>
          <a:p>
            <a:pPr>
              <a:defRPr/>
            </a:pPr>
            <a:fld id="{00572EF5-C9FF-4004-8754-7CEC3EF9E6DC}"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118A948-413C-4CD4-8F47-F80B698694E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741811"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90417" y="3122692"/>
            <a:ext cx="6309360" cy="612616"/>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27982" y="274320"/>
            <a:ext cx="204613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72422"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97247"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204812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843914" y="0"/>
            <a:ext cx="408411"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946017"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929074" y="5715000"/>
            <a:ext cx="7351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8411" y="274320"/>
            <a:ext cx="75556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en-US"/>
          </a:p>
        </p:txBody>
      </p:sp>
      <p:sp>
        <p:nvSpPr>
          <p:cNvPr id="22" name="Slide Number Placeholder 21"/>
          <p:cNvSpPr>
            <a:spLocks noGrp="1"/>
          </p:cNvSpPr>
          <p:nvPr>
            <p:ph type="sldNum" sz="quarter" idx="15"/>
          </p:nvPr>
        </p:nvSpPr>
        <p:spPr/>
        <p:txBody>
          <a:bodyPr rtlCol="0"/>
          <a:lstStyle/>
          <a:p>
            <a:pPr>
              <a:defRPr/>
            </a:pPr>
            <a:fld id="{74AF8974-0888-486C-BE69-2CE07F42487E}"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741811"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929074" y="5715000"/>
            <a:ext cx="7351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61318" y="3122692"/>
            <a:ext cx="6309360" cy="612616"/>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70319"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65700" y="264795"/>
            <a:ext cx="2042054"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204812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843914" y="0"/>
            <a:ext cx="408411"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946017"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72422"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97247"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en-US"/>
          </a:p>
        </p:txBody>
      </p:sp>
      <p:sp>
        <p:nvSpPr>
          <p:cNvPr id="18" name="Slide Number Placeholder 17"/>
          <p:cNvSpPr>
            <a:spLocks noGrp="1"/>
          </p:cNvSpPr>
          <p:nvPr>
            <p:ph type="sldNum" sz="quarter" idx="11"/>
          </p:nvPr>
        </p:nvSpPr>
        <p:spPr/>
        <p:txBody>
          <a:bodyPr rtlCol="0"/>
          <a:lstStyle/>
          <a:p>
            <a:pPr>
              <a:defRPr/>
            </a:pPr>
            <a:fld id="{379F384A-67F7-4B93-890D-3B6783F1244F}"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741811"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12616" y="274638"/>
            <a:ext cx="10006065"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16" y="1600200"/>
            <a:ext cx="10006065"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511346" y="1016576"/>
            <a:ext cx="2011680" cy="51459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3" name="Footer Placeholder 2"/>
          <p:cNvSpPr>
            <a:spLocks noGrp="1"/>
          </p:cNvSpPr>
          <p:nvPr>
            <p:ph type="ftr" sz="quarter" idx="3"/>
          </p:nvPr>
        </p:nvSpPr>
        <p:spPr>
          <a:xfrm rot="5400000">
            <a:off x="9910321" y="3675073"/>
            <a:ext cx="3200400" cy="490093"/>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10210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204812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843914" y="0"/>
            <a:ext cx="408411"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946017"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929074" y="5715000"/>
            <a:ext cx="7351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92317" y="5734050"/>
            <a:ext cx="816822" cy="521208"/>
          </a:xfrm>
          <a:prstGeom prst="rect">
            <a:avLst/>
          </a:prstGeom>
        </p:spPr>
        <p:txBody>
          <a:bodyPr vert="horz" anchor="ctr"/>
          <a:lstStyle>
            <a:lvl1pPr algn="ctr" eaLnBrk="1" latinLnBrk="0" hangingPunct="1">
              <a:defRPr kumimoji="0" sz="1400" b="1">
                <a:solidFill>
                  <a:srgbClr val="FFFFFF"/>
                </a:solidFill>
              </a:defRPr>
            </a:lvl1pPr>
          </a:lstStyle>
          <a:p>
            <a:pPr>
              <a:defRPr/>
            </a:pPr>
            <a:fld id="{56751BC0-EFD2-4ACE-A731-D7145E2EF27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 id="2147484052" r:id="rId12"/>
    <p:sldLayoutId id="2147484053" r:id="rId13"/>
    <p:sldLayoutId id="2147484054" r:id="rId14"/>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rtinthepicture.com/styles/" TargetMode="External"/><Relationship Id="rId4" Type="http://schemas.openxmlformats.org/officeDocument/2006/relationships/slide" Target="slide1.xml"/><Relationship Id="rId5" Type="http://schemas.openxmlformats.org/officeDocument/2006/relationships/slide" Target="slide2.xml"/><Relationship Id="rId6" Type="http://schemas.openxmlformats.org/officeDocument/2006/relationships/slide" Target="slide3.xml"/><Relationship Id="rId7" Type="http://schemas.openxmlformats.org/officeDocument/2006/relationships/slide" Target="slide5.xml"/><Relationship Id="rId8" Type="http://schemas.openxmlformats.org/officeDocument/2006/relationships/slide" Target="slide4.xml"/><Relationship Id="rId9" Type="http://schemas.openxmlformats.org/officeDocument/2006/relationships/hyperlink" Target="http://americanart.si.edu/" TargetMode="External"/><Relationship Id="rId10"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hyperlink" Target="http://www.smithsonianeducation.org/educators/lesson_plans/landscape_painting/index.html" TargetMode="External"/></Relationships>
</file>

<file path=ppt/slides/_rels/slide2.xml.rels><?xml version="1.0" encoding="UTF-8" standalone="yes"?>
<Relationships xmlns="http://schemas.openxmlformats.org/package/2006/relationships"><Relationship Id="rId11" Type="http://schemas.openxmlformats.org/officeDocument/2006/relationships/slide" Target="slide2.xml"/><Relationship Id="rId12" Type="http://schemas.openxmlformats.org/officeDocument/2006/relationships/slide" Target="slide3.xml"/><Relationship Id="rId13" Type="http://schemas.openxmlformats.org/officeDocument/2006/relationships/slide" Target="slide5.xml"/><Relationship Id="rId14" Type="http://schemas.openxmlformats.org/officeDocument/2006/relationships/slide" Target="slide4.xml"/><Relationship Id="rId15" Type="http://schemas.openxmlformats.org/officeDocument/2006/relationships/hyperlink" Target="http://www.ftexploring.com/energy/energy-1.htm" TargetMode="External"/><Relationship Id="rId16" Type="http://schemas.openxmlformats.org/officeDocument/2006/relationships/image" Target="../media/image4.png"/><Relationship Id="rId17" Type="http://schemas.openxmlformats.org/officeDocument/2006/relationships/hyperlink" Target="http://school.nettrekker.com/goExternal?np=/external.ftl&amp;pp=/error.ftl&amp;evalID=723347&amp;evlCode=168418119605654580fjqSX&amp;productName=school&amp;HOMEPAGE=M" TargetMode="External"/><Relationship Id="rId18" Type="http://schemas.openxmlformats.org/officeDocument/2006/relationships/image" Target="../media/image5.png"/><Relationship Id="rId19" Type="http://schemas.openxmlformats.org/officeDocument/2006/relationships/hyperlink" Target="http://www.hockneypictures.com/works_paintings_90.php" TargetMode="External"/><Relationship Id="rId1" Type="http://schemas.openxmlformats.org/officeDocument/2006/relationships/slideLayout" Target="../slideLayouts/slideLayout12.xml"/><Relationship Id="rId2" Type="http://schemas.openxmlformats.org/officeDocument/2006/relationships/hyperlink" Target="http://www.anseladams.com/" TargetMode="External"/><Relationship Id="rId3" Type="http://schemas.openxmlformats.org/officeDocument/2006/relationships/hyperlink" Target="http://www.intermonet.com/oeuvre/" TargetMode="External"/><Relationship Id="rId4" Type="http://schemas.openxmlformats.org/officeDocument/2006/relationships/hyperlink" Target="http://www.metmuseum.org/toah/hd/hurs/hd_hurs.htm" TargetMode="External"/><Relationship Id="rId5" Type="http://schemas.openxmlformats.org/officeDocument/2006/relationships/hyperlink" Target="http://www.getty.edu/art/gettyguide/artMakerDetails?maker=3902" TargetMode="External"/><Relationship Id="rId6" Type="http://schemas.openxmlformats.org/officeDocument/2006/relationships/hyperlink" Target="http://www.vangoghgallery.com/" TargetMode="External"/><Relationship Id="rId7" Type="http://schemas.openxmlformats.org/officeDocument/2006/relationships/hyperlink" Target="http://www.metmuseum.org/toah/hd/clpg/hd_clpg.htm" TargetMode="External"/><Relationship Id="rId8" Type="http://schemas.openxmlformats.org/officeDocument/2006/relationships/hyperlink" Target="http://www.mcny.org/exhibitions/past/the-destruction-of-lower-manhattan-photographs-by-danny-lyon.html" TargetMode="External"/><Relationship Id="rId9" Type="http://schemas.openxmlformats.org/officeDocument/2006/relationships/image" Target="../media/image3.jpeg"/><Relationship Id="rId10"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slide" Target="slide3.xml"/><Relationship Id="rId5" Type="http://schemas.openxmlformats.org/officeDocument/2006/relationships/slide" Target="slide5.xml"/><Relationship Id="rId6" Type="http://schemas.openxmlformats.org/officeDocument/2006/relationships/slide" Target="slide4.xml"/><Relationship Id="rId7" Type="http://schemas.openxmlformats.org/officeDocument/2006/relationships/hyperlink" Target="http://www.mcny.org/exhibitions/past/the-destruction-of-lower-manhattan-photographs-by-danny-lyon.html" TargetMode="External"/><Relationship Id="rId8" Type="http://schemas.openxmlformats.org/officeDocument/2006/relationships/image" Target="../media/image6.jpeg"/><Relationship Id="rId1" Type="http://schemas.openxmlformats.org/officeDocument/2006/relationships/slideLayout" Target="../slideLayouts/slideLayout12.xml"/><Relationship Id="rId2"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4" Type="http://schemas.openxmlformats.org/officeDocument/2006/relationships/slide" Target="slide3.xml"/><Relationship Id="rId5" Type="http://schemas.openxmlformats.org/officeDocument/2006/relationships/slide" Target="slide5.xml"/><Relationship Id="rId6" Type="http://schemas.openxmlformats.org/officeDocument/2006/relationships/slide" Target="slide4.xml"/><Relationship Id="rId7" Type="http://schemas.openxmlformats.org/officeDocument/2006/relationships/hyperlink" Target="http://www.nga.gov/feature/bearden/170-017.htm" TargetMode="External"/><Relationship Id="rId8" Type="http://schemas.openxmlformats.org/officeDocument/2006/relationships/image" Target="../media/image7.jpeg"/><Relationship Id="rId1" Type="http://schemas.openxmlformats.org/officeDocument/2006/relationships/slideLayout" Target="../slideLayouts/slideLayout13.xml"/><Relationship Id="rId2" Type="http://schemas.openxmlformats.org/officeDocument/2006/relationships/slide" Target="slide1.xml"/></Relationships>
</file>

<file path=ppt/slides/_rels/slide5.xml.rels><?xml version="1.0" encoding="UTF-8" standalone="yes"?>
<Relationships xmlns="http://schemas.openxmlformats.org/package/2006/relationships"><Relationship Id="rId11" Type="http://schemas.openxmlformats.org/officeDocument/2006/relationships/hyperlink" Target="http://www.scoop.it/t/landscape-art-and-environment" TargetMode="External"/><Relationship Id="rId12" Type="http://schemas.openxmlformats.org/officeDocument/2006/relationships/hyperlink" Target="http://www.artinthepicture.com/styles/" TargetMode="External"/><Relationship Id="rId13" Type="http://schemas.openxmlformats.org/officeDocument/2006/relationships/hyperlink" Target="http://sfmoma.org/projects/artbasics/index.html" TargetMode="External"/><Relationship Id="rId14" Type="http://schemas.openxmlformats.org/officeDocument/2006/relationships/slide" Target="slide1.xml"/><Relationship Id="rId15" Type="http://schemas.openxmlformats.org/officeDocument/2006/relationships/slide" Target="slide2.xml"/><Relationship Id="rId16" Type="http://schemas.openxmlformats.org/officeDocument/2006/relationships/slide" Target="slide3.xml"/><Relationship Id="rId17" Type="http://schemas.openxmlformats.org/officeDocument/2006/relationships/slide" Target="slide5.xml"/><Relationship Id="rId18" Type="http://schemas.openxmlformats.org/officeDocument/2006/relationships/slide" Target="slide4.xml"/><Relationship Id="rId19" Type="http://schemas.openxmlformats.org/officeDocument/2006/relationships/hyperlink" Target="http://americanart.si.edu/collections/search/artwork/?id=73940" TargetMode="External"/><Relationship Id="rId1" Type="http://schemas.openxmlformats.org/officeDocument/2006/relationships/slideLayout" Target="../slideLayouts/slideLayout14.xml"/><Relationship Id="rId2" Type="http://schemas.openxmlformats.org/officeDocument/2006/relationships/hyperlink" Target="http://www.nytimes.com/interactive/2010/10/03/arts/design/03wayne-grfk.html" TargetMode="External"/><Relationship Id="rId3" Type="http://schemas.openxmlformats.org/officeDocument/2006/relationships/image" Target="../media/image8.jpeg"/><Relationship Id="rId4" Type="http://schemas.openxmlformats.org/officeDocument/2006/relationships/hyperlink" Target="http://www.getty.edu/art/exhibitions/courbet/homepage.html" TargetMode="External"/><Relationship Id="rId5" Type="http://schemas.openxmlformats.org/officeDocument/2006/relationships/hyperlink" Target="http://ellensplace.net/turner.html" TargetMode="External"/><Relationship Id="rId6" Type="http://schemas.openxmlformats.org/officeDocument/2006/relationships/hyperlink" Target="http://www.photography-now.net/bernd_and_hilla_becher/portfolio1.html" TargetMode="External"/><Relationship Id="rId7" Type="http://schemas.openxmlformats.org/officeDocument/2006/relationships/hyperlink" Target="http://www.nga.gov/feature/bearden/sub3.shtm" TargetMode="External"/><Relationship Id="rId8" Type="http://schemas.openxmlformats.org/officeDocument/2006/relationships/hyperlink" Target="http://www.nga.gov/kids/zone/jungle.htm" TargetMode="External"/><Relationship Id="rId9" Type="http://schemas.openxmlformats.org/officeDocument/2006/relationships/hyperlink" Target="http://school.nettrekker.com/goExternal?np=/external.ftl&amp;pp=/error.ftl&amp;evlCode=283541&amp;productName=school&amp;HOMEPAGE=M" TargetMode="External"/><Relationship Id="rId10" Type="http://schemas.openxmlformats.org/officeDocument/2006/relationships/hyperlink" Target="http://www.schoolsliaison.org.uk/kids/landscap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body" sz="half" idx="1"/>
          </p:nvPr>
        </p:nvSpPr>
        <p:spPr>
          <a:xfrm>
            <a:off x="411162" y="1219200"/>
            <a:ext cx="5411787" cy="4343400"/>
          </a:xfrm>
        </p:spPr>
        <p:txBody>
          <a:bodyPr>
            <a:normAutofit/>
          </a:bodyPr>
          <a:lstStyle/>
          <a:p>
            <a:pPr indent="0">
              <a:lnSpc>
                <a:spcPct val="90000"/>
              </a:lnSpc>
              <a:buFontTx/>
              <a:buNone/>
              <a:defRPr/>
            </a:pPr>
            <a:r>
              <a:rPr lang="en-US" sz="2000" dirty="0" smtClean="0"/>
              <a:t>A </a:t>
            </a:r>
            <a:r>
              <a:rPr lang="en-US" sz="2000" dirty="0" smtClean="0">
                <a:hlinkClick r:id="rId2"/>
              </a:rPr>
              <a:t>landscape artist </a:t>
            </a:r>
            <a:r>
              <a:rPr lang="en-US" sz="2000" dirty="0" smtClean="0"/>
              <a:t>creates artistic images showing large views of land.  Landscapes can be created using many kinds of art media, including painting, drawing, collage, or even sculpture. Landscapes can also be created in different artistic styles, such as </a:t>
            </a:r>
            <a:r>
              <a:rPr lang="en-US" sz="2000" dirty="0" smtClean="0">
                <a:hlinkClick r:id="rId3"/>
              </a:rPr>
              <a:t>abstraction, romanticism, or realism.</a:t>
            </a:r>
            <a:endParaRPr lang="en-US" sz="2000" dirty="0" smtClean="0"/>
          </a:p>
          <a:p>
            <a:pPr>
              <a:lnSpc>
                <a:spcPct val="90000"/>
              </a:lnSpc>
              <a:buFontTx/>
              <a:buNone/>
              <a:defRPr/>
            </a:pPr>
            <a:r>
              <a:rPr lang="en-US" sz="2000" dirty="0" smtClean="0"/>
              <a:t> </a:t>
            </a:r>
          </a:p>
          <a:p>
            <a:pPr indent="0">
              <a:lnSpc>
                <a:spcPct val="90000"/>
              </a:lnSpc>
              <a:buNone/>
              <a:defRPr/>
            </a:pPr>
            <a:r>
              <a:rPr lang="en-US" sz="2000" dirty="0" smtClean="0"/>
              <a:t>Landscape artists can use their art as a way to express their personal views about the world around them.</a:t>
            </a:r>
          </a:p>
          <a:p>
            <a:pPr>
              <a:lnSpc>
                <a:spcPct val="90000"/>
              </a:lnSpc>
              <a:buFontTx/>
              <a:buNone/>
              <a:defRPr/>
            </a:pPr>
            <a:endParaRPr lang="en-US" sz="2000" dirty="0" smtClean="0"/>
          </a:p>
          <a:p>
            <a:pPr>
              <a:lnSpc>
                <a:spcPct val="90000"/>
              </a:lnSpc>
              <a:buFontTx/>
              <a:buNone/>
              <a:defRPr/>
            </a:pPr>
            <a:endParaRPr lang="en-US" sz="2000" dirty="0" smtClean="0"/>
          </a:p>
          <a:p>
            <a:pPr marL="0" indent="-274320" eaLnBrk="1" fontAlgn="auto" hangingPunct="1">
              <a:lnSpc>
                <a:spcPct val="90000"/>
              </a:lnSpc>
              <a:spcBef>
                <a:spcPts val="0"/>
              </a:spcBef>
              <a:spcAft>
                <a:spcPts val="0"/>
              </a:spcAft>
              <a:buFontTx/>
              <a:buNone/>
              <a:defRPr/>
            </a:pPr>
            <a:endParaRPr lang="en-US" sz="1800" dirty="0" smtClean="0"/>
          </a:p>
          <a:p>
            <a:pPr marL="0" indent="-274320" eaLnBrk="1" fontAlgn="auto" hangingPunct="1">
              <a:lnSpc>
                <a:spcPct val="90000"/>
              </a:lnSpc>
              <a:spcBef>
                <a:spcPts val="0"/>
              </a:spcBef>
              <a:spcAft>
                <a:spcPts val="0"/>
              </a:spcAft>
              <a:buFontTx/>
              <a:buNone/>
              <a:defRPr/>
            </a:pPr>
            <a:endParaRPr lang="en-US" sz="1800" dirty="0"/>
          </a:p>
          <a:p>
            <a:pPr marL="0" indent="-274320" eaLnBrk="1" fontAlgn="auto" hangingPunct="1">
              <a:lnSpc>
                <a:spcPct val="90000"/>
              </a:lnSpc>
              <a:spcBef>
                <a:spcPts val="0"/>
              </a:spcBef>
              <a:spcAft>
                <a:spcPts val="0"/>
              </a:spcAft>
              <a:buFontTx/>
              <a:buNone/>
              <a:defRPr/>
            </a:pPr>
            <a:endParaRPr lang="en-US" sz="1800" dirty="0" smtClean="0"/>
          </a:p>
          <a:p>
            <a:pPr marL="0" indent="-274320" eaLnBrk="1" fontAlgn="auto" hangingPunct="1">
              <a:lnSpc>
                <a:spcPct val="90000"/>
              </a:lnSpc>
              <a:spcBef>
                <a:spcPts val="0"/>
              </a:spcBef>
              <a:spcAft>
                <a:spcPts val="0"/>
              </a:spcAft>
              <a:buFontTx/>
              <a:buNone/>
              <a:defRPr/>
            </a:pPr>
            <a:endParaRPr lang="en-US" b="1" dirty="0">
              <a:solidFill>
                <a:srgbClr val="D05400"/>
              </a:solidFill>
            </a:endParaRPr>
          </a:p>
          <a:p>
            <a:pPr marL="0" indent="-274320" eaLnBrk="1" fontAlgn="auto" hangingPunct="1">
              <a:lnSpc>
                <a:spcPct val="90000"/>
              </a:lnSpc>
              <a:spcBef>
                <a:spcPts val="0"/>
              </a:spcBef>
              <a:spcAft>
                <a:spcPts val="0"/>
              </a:spcAft>
              <a:buFontTx/>
              <a:buNone/>
              <a:defRPr/>
            </a:pPr>
            <a:endParaRPr lang="en-US" sz="20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4"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5" action="ppaction://hlinksldjump"/>
              </a:rPr>
              <a:t>2</a:t>
            </a:r>
            <a:endParaRPr lang="en-US" sz="2000" b="1" dirty="0">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noaction"/>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258762" y="5715000"/>
            <a:ext cx="10287000" cy="707886"/>
          </a:xfrm>
          <a:prstGeom prst="rect">
            <a:avLst/>
          </a:prstGeom>
          <a:solidFill>
            <a:schemeClr val="accent6">
              <a:lumMod val="75000"/>
            </a:schemeClr>
          </a:solidFill>
          <a:effectLst>
            <a:outerShdw blurRad="63500" sx="102000" sy="102000" algn="ctr" rotWithShape="0">
              <a:prstClr val="black">
                <a:alpha val="40000"/>
              </a:prstClr>
            </a:outerShdw>
            <a:reflection blurRad="6350" stA="50000" endA="300" endPos="38500" dist="50800" dir="5400000" sy="-100000" algn="bl" rotWithShape="0"/>
          </a:effectLst>
        </p:spPr>
        <p:style>
          <a:lnRef idx="1">
            <a:schemeClr val="accent6"/>
          </a:lnRef>
          <a:fillRef idx="3">
            <a:schemeClr val="accent6"/>
          </a:fillRef>
          <a:effectRef idx="2">
            <a:schemeClr val="accent6"/>
          </a:effectRef>
          <a:fontRef idx="minor">
            <a:schemeClr val="lt1"/>
          </a:fontRef>
        </p:style>
        <p:txBody>
          <a:bodyPr wrap="square">
            <a:spAutoFit/>
          </a:bodyPr>
          <a:lstStyle/>
          <a:p>
            <a:pPr>
              <a:defRPr/>
            </a:pPr>
            <a:r>
              <a:rPr lang="en-US" sz="2000" dirty="0" smtClean="0"/>
              <a:t>How do artists use the landscape to communicate their observations about ecology and the interaction of man-made materials with the natural environment?</a:t>
            </a:r>
            <a:endParaRPr lang="en-US"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a:solidFill>
                  <a:srgbClr val="D05400"/>
                </a:solidFill>
                <a:latin typeface="Candara" pitchFamily="34" charset="0"/>
              </a:rPr>
              <a:t> </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Landscapes </a:t>
            </a:r>
            <a:r>
              <a:rPr lang="en-US" sz="3600" b="1"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and Environment</a:t>
            </a:r>
            <a:endParaRPr lang="en-US" sz="36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14" name="TextBox 13"/>
          <p:cNvSpPr txBox="1"/>
          <p:nvPr/>
        </p:nvSpPr>
        <p:spPr>
          <a:xfrm>
            <a:off x="7192962" y="5334000"/>
            <a:ext cx="45720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9"/>
              </a:rPr>
              <a:t>Smithsonian American Art Museum</a:t>
            </a:r>
            <a:endParaRPr lang="en-US" sz="1200" dirty="0">
              <a:latin typeface="Candara" pitchFamily="34" charset="0"/>
            </a:endParaRPr>
          </a:p>
        </p:txBody>
      </p:sp>
      <p:pic>
        <p:nvPicPr>
          <p:cNvPr id="17" name="Content Placeholder 16" descr="1964_1_49_1c.jpg"/>
          <p:cNvPicPr>
            <a:picLocks noGrp="1" noChangeAspect="1"/>
          </p:cNvPicPr>
          <p:nvPr>
            <p:ph sz="half" idx="2"/>
          </p:nvPr>
        </p:nvPicPr>
        <p:blipFill>
          <a:blip r:embed="rId10" cstate="print"/>
          <a:stretch>
            <a:fillRect/>
          </a:stretch>
        </p:blipFill>
        <p:spPr>
          <a:xfrm>
            <a:off x="6583362" y="990600"/>
            <a:ext cx="4724400" cy="3505200"/>
          </a:xfrm>
        </p:spPr>
      </p:pic>
      <p:sp>
        <p:nvSpPr>
          <p:cNvPr id="27" name="TextBox 26"/>
          <p:cNvSpPr txBox="1"/>
          <p:nvPr/>
        </p:nvSpPr>
        <p:spPr>
          <a:xfrm>
            <a:off x="6964362" y="4572000"/>
            <a:ext cx="4876800" cy="769441"/>
          </a:xfrm>
          <a:prstGeom prst="rect">
            <a:avLst/>
          </a:prstGeom>
          <a:noFill/>
        </p:spPr>
        <p:txBody>
          <a:bodyPr wrap="square" rtlCol="0">
            <a:spAutoFit/>
          </a:bodyPr>
          <a:lstStyle/>
          <a:p>
            <a:r>
              <a:rPr lang="en-US" sz="1100" b="1" dirty="0" smtClean="0"/>
              <a:t>E. Dewey </a:t>
            </a:r>
            <a:r>
              <a:rPr lang="en-US" sz="1100" b="1" dirty="0" err="1" smtClean="0"/>
              <a:t>Albinson</a:t>
            </a:r>
            <a:r>
              <a:rPr lang="en-US" sz="1100" dirty="0" smtClean="0"/>
              <a:t>, </a:t>
            </a:r>
            <a:r>
              <a:rPr lang="en-US" sz="1100" i="1" dirty="0" smtClean="0"/>
              <a:t>Northern Minnesota Mine</a:t>
            </a:r>
            <a:r>
              <a:rPr lang="en-US" sz="1100" dirty="0" smtClean="0"/>
              <a:t/>
            </a:r>
            <a:br>
              <a:rPr lang="en-US" sz="1100" dirty="0" smtClean="0"/>
            </a:br>
            <a:r>
              <a:rPr lang="en-US" sz="1100" dirty="0" smtClean="0"/>
              <a:t>1934, oil, 40 x 50 1/8 in.</a:t>
            </a:r>
            <a:br>
              <a:rPr lang="en-US" sz="1100" dirty="0" smtClean="0"/>
            </a:br>
            <a:r>
              <a:rPr lang="en-US" sz="1100" dirty="0" smtClean="0"/>
              <a:t>Smithsonian American Art Museum, Transfer from the U.S. Department of Labor</a:t>
            </a:r>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34962" y="0"/>
            <a:ext cx="4267200" cy="762000"/>
          </a:xfrm>
        </p:spPr>
        <p:txBody>
          <a:bodyPr>
            <a:noAutofit/>
          </a:bodyPr>
          <a:lstStyle/>
          <a:p>
            <a:pPr algn="l" eaLnBrk="1" fontAlgn="auto" hangingPunct="1">
              <a:spcBef>
                <a:spcPts val="0"/>
              </a:spcBef>
              <a:spcAft>
                <a:spcPts val="0"/>
              </a:spcAft>
              <a:defRPr/>
            </a:pPr>
            <a:r>
              <a:rPr sz="2400" dirty="0">
                <a:solidFill>
                  <a:schemeClr val="tx2">
                    <a:shade val="85000"/>
                    <a:satMod val="150000"/>
                  </a:schemeClr>
                </a:solidFill>
              </a:rPr>
              <a:t>2. </a:t>
            </a:r>
            <a:r>
              <a:rPr sz="2400" dirty="0" smtClean="0">
                <a:solidFill>
                  <a:schemeClr val="tx2">
                    <a:shade val="85000"/>
                    <a:satMod val="150000"/>
                  </a:schemeClr>
                </a:solidFill>
              </a:rPr>
              <a:t>Information</a:t>
            </a:r>
            <a:r>
              <a:rPr lang="en-US" sz="2400" dirty="0" smtClean="0">
                <a:solidFill>
                  <a:schemeClr val="tx2">
                    <a:shade val="85000"/>
                    <a:satMod val="150000"/>
                  </a:schemeClr>
                </a:solidFill>
              </a:rPr>
              <a:t> S</a:t>
            </a:r>
            <a:r>
              <a:rPr sz="2400" dirty="0" smtClean="0">
                <a:solidFill>
                  <a:schemeClr val="tx2">
                    <a:shade val="85000"/>
                    <a:satMod val="150000"/>
                  </a:schemeClr>
                </a:solidFill>
              </a:rPr>
              <a:t>ources</a:t>
            </a:r>
            <a:endParaRPr sz="2400" dirty="0">
              <a:solidFill>
                <a:schemeClr val="tx2">
                  <a:shade val="85000"/>
                  <a:satMod val="150000"/>
                </a:schemeClr>
              </a:solidFill>
            </a:endParaRPr>
          </a:p>
        </p:txBody>
      </p:sp>
      <p:sp>
        <p:nvSpPr>
          <p:cNvPr id="4099" name="Rectangle 4"/>
          <p:cNvSpPr>
            <a:spLocks noGrp="1" noChangeArrowheads="1"/>
          </p:cNvSpPr>
          <p:nvPr>
            <p:ph type="body" sz="half" idx="1"/>
          </p:nvPr>
        </p:nvSpPr>
        <p:spPr>
          <a:xfrm>
            <a:off x="639762" y="914400"/>
            <a:ext cx="6477000" cy="5791200"/>
          </a:xfrm>
          <a:solidFill>
            <a:schemeClr val="bg2"/>
          </a:solidFill>
        </p:spPr>
        <p:txBody>
          <a:bodyPr>
            <a:normAutofit lnSpcReduction="10000"/>
          </a:bodyPr>
          <a:lstStyle/>
          <a:p>
            <a:pPr indent="0">
              <a:lnSpc>
                <a:spcPct val="90000"/>
              </a:lnSpc>
              <a:buNone/>
            </a:pPr>
            <a:r>
              <a:rPr lang="en-US" sz="2100" dirty="0" smtClean="0"/>
              <a:t>Here are some examples </a:t>
            </a:r>
            <a:r>
              <a:rPr lang="en-US" sz="2100" dirty="0" smtClean="0"/>
              <a:t>of artists who created  </a:t>
            </a:r>
            <a:r>
              <a:rPr lang="en-US" sz="2100" dirty="0" smtClean="0"/>
              <a:t>landscape artwork. </a:t>
            </a:r>
            <a:r>
              <a:rPr lang="en-US" sz="2100" dirty="0" smtClean="0"/>
              <a:t>Consider how these </a:t>
            </a:r>
            <a:r>
              <a:rPr lang="en-US" sz="2100" dirty="0" smtClean="0"/>
              <a:t>artists use the landscape to </a:t>
            </a:r>
            <a:r>
              <a:rPr lang="en-US" sz="2000" dirty="0" smtClean="0"/>
              <a:t>express their personal views about the world around them.</a:t>
            </a:r>
            <a:endParaRPr lang="en-US" sz="21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nSpc>
                <a:spcPct val="90000"/>
              </a:lnSpc>
              <a:buFontTx/>
              <a:buNone/>
            </a:pPr>
            <a:endParaRPr lang="en-US" sz="1800" dirty="0" smtClean="0"/>
          </a:p>
          <a:p>
            <a:pPr>
              <a:lnSpc>
                <a:spcPct val="90000"/>
              </a:lnSpc>
            </a:pPr>
            <a:r>
              <a:rPr lang="en-US" sz="1900" b="1" dirty="0" err="1" smtClean="0">
                <a:hlinkClick r:id="rId2"/>
              </a:rPr>
              <a:t>Ansel</a:t>
            </a:r>
            <a:r>
              <a:rPr lang="en-US" sz="1900" b="1" dirty="0" smtClean="0">
                <a:hlinkClick r:id="rId2"/>
              </a:rPr>
              <a:t> Adams</a:t>
            </a:r>
            <a:endParaRPr lang="en-US" sz="1900" b="1" dirty="0" smtClean="0"/>
          </a:p>
          <a:p>
            <a:pPr>
              <a:lnSpc>
                <a:spcPct val="90000"/>
              </a:lnSpc>
              <a:buNone/>
            </a:pPr>
            <a:endParaRPr lang="en-US" sz="1900" b="1" dirty="0" smtClean="0"/>
          </a:p>
          <a:p>
            <a:pPr>
              <a:lnSpc>
                <a:spcPct val="90000"/>
              </a:lnSpc>
            </a:pPr>
            <a:r>
              <a:rPr lang="en-US" sz="1900" b="1" dirty="0" smtClean="0">
                <a:hlinkClick r:id="rId3"/>
              </a:rPr>
              <a:t>Claude Monet</a:t>
            </a:r>
            <a:endParaRPr lang="en-US" sz="1900" b="1" dirty="0" smtClean="0"/>
          </a:p>
          <a:p>
            <a:pPr>
              <a:lnSpc>
                <a:spcPct val="90000"/>
              </a:lnSpc>
              <a:buNone/>
            </a:pPr>
            <a:endParaRPr lang="en-US" sz="1900" b="1" dirty="0" smtClean="0"/>
          </a:p>
          <a:p>
            <a:pPr>
              <a:lnSpc>
                <a:spcPct val="90000"/>
              </a:lnSpc>
            </a:pPr>
            <a:r>
              <a:rPr lang="en-US" sz="1900" b="1" dirty="0" smtClean="0">
                <a:hlinkClick r:id="rId4"/>
              </a:rPr>
              <a:t>The Hudson River School</a:t>
            </a:r>
            <a:endParaRPr lang="en-US" sz="1900" b="1" dirty="0" smtClean="0"/>
          </a:p>
          <a:p>
            <a:pPr>
              <a:lnSpc>
                <a:spcPct val="90000"/>
              </a:lnSpc>
              <a:buNone/>
            </a:pPr>
            <a:endParaRPr lang="en-US" sz="1900" b="1" dirty="0" smtClean="0"/>
          </a:p>
          <a:p>
            <a:pPr>
              <a:lnSpc>
                <a:spcPct val="90000"/>
              </a:lnSpc>
            </a:pPr>
            <a:r>
              <a:rPr lang="en-US" sz="2000" b="1" dirty="0" smtClean="0">
                <a:hlinkClick r:id="rId5"/>
              </a:rPr>
              <a:t>Joel </a:t>
            </a:r>
            <a:r>
              <a:rPr lang="en-US" sz="2000" b="1" dirty="0" err="1" smtClean="0">
                <a:hlinkClick r:id="rId5"/>
              </a:rPr>
              <a:t>Sternfeld</a:t>
            </a:r>
            <a:endParaRPr lang="en-US" sz="2000" b="1" dirty="0" smtClean="0"/>
          </a:p>
          <a:p>
            <a:pPr>
              <a:lnSpc>
                <a:spcPct val="90000"/>
              </a:lnSpc>
              <a:buNone/>
            </a:pPr>
            <a:endParaRPr lang="en-US" sz="1900" b="1" dirty="0" smtClean="0"/>
          </a:p>
          <a:p>
            <a:pPr>
              <a:lnSpc>
                <a:spcPct val="90000"/>
              </a:lnSpc>
            </a:pPr>
            <a:r>
              <a:rPr lang="en-US" sz="1900" b="1" dirty="0" smtClean="0">
                <a:hlinkClick r:id="rId6"/>
              </a:rPr>
              <a:t>Vincent Van Gogh</a:t>
            </a:r>
            <a:endParaRPr lang="en-US" sz="1900" b="1" dirty="0" smtClean="0"/>
          </a:p>
          <a:p>
            <a:pPr>
              <a:lnSpc>
                <a:spcPct val="90000"/>
              </a:lnSpc>
              <a:buNone/>
            </a:pPr>
            <a:endParaRPr lang="en-US" sz="1900" b="1" dirty="0" smtClean="0"/>
          </a:p>
          <a:p>
            <a:pPr>
              <a:lnSpc>
                <a:spcPct val="90000"/>
              </a:lnSpc>
            </a:pPr>
            <a:r>
              <a:rPr lang="en-US" sz="1800" b="1" dirty="0" smtClean="0">
                <a:hlinkClick r:id="rId7"/>
              </a:rPr>
              <a:t>Landscape Painting in Chinese Art</a:t>
            </a:r>
            <a:endParaRPr lang="en-US" sz="1800" b="1" dirty="0" smtClean="0"/>
          </a:p>
          <a:p>
            <a:pPr>
              <a:lnSpc>
                <a:spcPct val="90000"/>
              </a:lnSpc>
            </a:pPr>
            <a:endParaRPr lang="en-US" sz="1800" b="1" dirty="0" smtClean="0"/>
          </a:p>
          <a:p>
            <a:pPr>
              <a:lnSpc>
                <a:spcPct val="90000"/>
              </a:lnSpc>
            </a:pPr>
            <a:r>
              <a:rPr lang="en-US" sz="1800" b="1" dirty="0" smtClean="0">
                <a:hlinkClick r:id="rId8"/>
              </a:rPr>
              <a:t>Danny Lyon: The Destruction on Lower Manhattan</a:t>
            </a:r>
            <a:endParaRPr lang="en-US" sz="1800" b="1" dirty="0" smtClean="0"/>
          </a:p>
          <a:p>
            <a:pPr>
              <a:lnSpc>
                <a:spcPct val="90000"/>
              </a:lnSpc>
            </a:pPr>
            <a:endParaRPr lang="en-US" sz="1800" b="1" dirty="0" smtClean="0"/>
          </a:p>
          <a:p>
            <a:pPr>
              <a:lnSpc>
                <a:spcPct val="90000"/>
              </a:lnSpc>
            </a:pPr>
            <a:endParaRPr lang="en-US" sz="1900" b="1" dirty="0" smtClean="0"/>
          </a:p>
          <a:p>
            <a:pPr>
              <a:lnSpc>
                <a:spcPct val="90000"/>
              </a:lnSpc>
              <a:buFontTx/>
              <a:buNone/>
            </a:pPr>
            <a:endParaRPr lang="en-US" sz="2000" dirty="0" smtClean="0"/>
          </a:p>
          <a:p>
            <a:pPr>
              <a:lnSpc>
                <a:spcPct val="90000"/>
              </a:lnSpc>
              <a:buFontTx/>
              <a:buNone/>
            </a:pPr>
            <a:endParaRPr lang="en-US" sz="1800" dirty="0" smtClean="0"/>
          </a:p>
          <a:p>
            <a:pPr>
              <a:lnSpc>
                <a:spcPct val="90000"/>
              </a:lnSpc>
              <a:buFontTx/>
              <a:buNone/>
            </a:pPr>
            <a:endParaRPr lang="en-US" sz="2000" dirty="0" smtClean="0"/>
          </a:p>
        </p:txBody>
      </p:sp>
      <p:pic>
        <p:nvPicPr>
          <p:cNvPr id="16" name="Content Placeholder 15" descr="garrowby_hill_98.jpg"/>
          <p:cNvPicPr>
            <a:picLocks noGrp="1" noChangeAspect="1"/>
          </p:cNvPicPr>
          <p:nvPr>
            <p:ph sz="half" idx="2"/>
          </p:nvPr>
        </p:nvPicPr>
        <p:blipFill>
          <a:blip r:embed="rId9" cstate="print"/>
          <a:stretch>
            <a:fillRect/>
          </a:stretch>
        </p:blipFill>
        <p:spPr>
          <a:xfrm>
            <a:off x="7421562" y="1219200"/>
            <a:ext cx="4191000" cy="3162300"/>
          </a:xfrm>
        </p:spPr>
      </p:pic>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1"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2"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noaction"/>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4"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pic>
        <p:nvPicPr>
          <p:cNvPr id="4111" name="Picture 15" descr="C:\Users\kbanks\AppData\Local\Microsoft\Windows\Temporary Internet Files\Content.IE5\HEEY113K\MC900441361[1].png">
            <a:hlinkClick r:id="rId15"/>
          </p:cNvPr>
          <p:cNvPicPr>
            <a:picLocks noChangeAspect="1" noChangeArrowheads="1"/>
          </p:cNvPicPr>
          <p:nvPr/>
        </p:nvPicPr>
        <p:blipFill>
          <a:blip r:embed="rId16" cstate="print"/>
          <a:srcRect/>
          <a:stretch>
            <a:fillRect/>
          </a:stretch>
        </p:blipFill>
        <p:spPr bwMode="auto">
          <a:xfrm rot="757947">
            <a:off x="212987" y="3766707"/>
            <a:ext cx="335845" cy="315412"/>
          </a:xfrm>
          <a:prstGeom prst="rect">
            <a:avLst/>
          </a:prstGeom>
          <a:noFill/>
          <a:ln w="9525">
            <a:noFill/>
            <a:miter lim="800000"/>
            <a:headEnd/>
            <a:tailEnd/>
          </a:ln>
          <a:effectLst>
            <a:glow rad="63500">
              <a:schemeClr val="accent3">
                <a:satMod val="175000"/>
                <a:alpha val="40000"/>
              </a:schemeClr>
            </a:glow>
          </a:effectLst>
        </p:spPr>
      </p:pic>
      <p:pic>
        <p:nvPicPr>
          <p:cNvPr id="14" name="Picture 13" descr="C:\Users\kbanks\AppData\Local\Microsoft\Windows\Temporary Internet Files\Content.IE5\HEEY113K\MC900441361[1].png">
            <a:hlinkClick r:id="rId17"/>
          </p:cNvPr>
          <p:cNvPicPr>
            <a:picLocks noChangeAspect="1" noChangeArrowheads="1"/>
          </p:cNvPicPr>
          <p:nvPr/>
        </p:nvPicPr>
        <p:blipFill>
          <a:blip r:embed="rId18" cstate="print">
            <a:duotone>
              <a:prstClr val="black"/>
              <a:schemeClr val="tx2">
                <a:tint val="45000"/>
                <a:satMod val="400000"/>
              </a:schemeClr>
            </a:duotone>
          </a:blip>
          <a:srcRect/>
          <a:stretch>
            <a:fillRect/>
          </a:stretch>
        </p:blipFill>
        <p:spPr bwMode="auto">
          <a:xfrm rot="20492769">
            <a:off x="224724" y="4927432"/>
            <a:ext cx="373024" cy="326979"/>
          </a:xfrm>
          <a:prstGeom prst="rect">
            <a:avLst/>
          </a:prstGeom>
          <a:noFill/>
          <a:ln>
            <a:noFill/>
          </a:ln>
          <a:effectLst>
            <a:glow rad="63500">
              <a:schemeClr val="accent5">
                <a:satMod val="175000"/>
                <a:alpha val="40000"/>
              </a:schemeClr>
            </a:glow>
          </a:effectLst>
        </p:spPr>
      </p:pic>
      <p:sp>
        <p:nvSpPr>
          <p:cNvPr id="13" name="TextBox 12"/>
          <p:cNvSpPr txBox="1"/>
          <p:nvPr/>
        </p:nvSpPr>
        <p:spPr>
          <a:xfrm>
            <a:off x="7650162" y="5410201"/>
            <a:ext cx="42672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19"/>
              </a:rPr>
              <a:t>www.hockneypictures.com</a:t>
            </a:r>
            <a:endParaRPr lang="en-US" sz="1200" dirty="0">
              <a:latin typeface="Candara" pitchFamily="34" charset="0"/>
            </a:endParaRPr>
          </a:p>
        </p:txBody>
      </p:sp>
      <p:sp>
        <p:nvSpPr>
          <p:cNvPr id="17" name="TextBox 16"/>
          <p:cNvSpPr txBox="1"/>
          <p:nvPr/>
        </p:nvSpPr>
        <p:spPr>
          <a:xfrm>
            <a:off x="7345362" y="4724400"/>
            <a:ext cx="4343400" cy="461665"/>
          </a:xfrm>
          <a:prstGeom prst="rect">
            <a:avLst/>
          </a:prstGeom>
          <a:noFill/>
        </p:spPr>
        <p:txBody>
          <a:bodyPr wrap="square" rtlCol="0">
            <a:spAutoFit/>
          </a:bodyPr>
          <a:lstStyle/>
          <a:p>
            <a:r>
              <a:rPr lang="en-US" sz="1200" b="1" dirty="0" err="1" smtClean="0"/>
              <a:t>Hockney</a:t>
            </a:r>
            <a:r>
              <a:rPr lang="en-US" sz="1200" b="1" dirty="0" smtClean="0"/>
              <a:t>, David</a:t>
            </a:r>
            <a:r>
              <a:rPr lang="en-US" sz="1200" dirty="0" smtClean="0"/>
              <a:t>, </a:t>
            </a:r>
            <a:r>
              <a:rPr lang="en-US" sz="1200" dirty="0" err="1" smtClean="0"/>
              <a:t>Garrowby</a:t>
            </a:r>
            <a:r>
              <a:rPr lang="en-US" sz="1200" dirty="0" smtClean="0"/>
              <a:t> Hill, </a:t>
            </a:r>
            <a:r>
              <a:rPr lang="en-US" sz="1200" i="1" dirty="0" smtClean="0"/>
              <a:t>1998  oil on canvas, 60x76 in.</a:t>
            </a:r>
            <a:endParaRPr lang="en-US" sz="1200" dirty="0"/>
          </a:p>
        </p:txBody>
      </p:sp>
      <p:pic>
        <p:nvPicPr>
          <p:cNvPr id="18" name="Picture 17" descr="C:\Users\kbanks\AppData\Local\Microsoft\Windows\Temporary Internet Files\Content.IE5\HEEY113K\MC900441361[1].png">
            <a:hlinkClick r:id="rId17"/>
          </p:cNvPr>
          <p:cNvPicPr>
            <a:picLocks noChangeAspect="1" noChangeArrowheads="1"/>
          </p:cNvPicPr>
          <p:nvPr/>
        </p:nvPicPr>
        <p:blipFill>
          <a:blip r:embed="rId18" cstate="print">
            <a:duotone>
              <a:prstClr val="black"/>
              <a:schemeClr val="tx2">
                <a:tint val="45000"/>
                <a:satMod val="400000"/>
              </a:schemeClr>
            </a:duotone>
          </a:blip>
          <a:srcRect/>
          <a:stretch>
            <a:fillRect/>
          </a:stretch>
        </p:blipFill>
        <p:spPr bwMode="auto">
          <a:xfrm rot="20492769">
            <a:off x="224723" y="4317832"/>
            <a:ext cx="373024" cy="326979"/>
          </a:xfrm>
          <a:prstGeom prst="rect">
            <a:avLst/>
          </a:prstGeom>
          <a:noFill/>
          <a:ln>
            <a:noFill/>
          </a:ln>
          <a:effectLst>
            <a:glow rad="63500">
              <a:schemeClr val="accent5">
                <a:satMod val="175000"/>
                <a:alpha val="40000"/>
              </a:schemeClr>
            </a:glow>
          </a:effectLst>
        </p:spPr>
      </p:pic>
      <p:pic>
        <p:nvPicPr>
          <p:cNvPr id="19" name="Picture 15" descr="C:\Users\kbanks\AppData\Local\Microsoft\Windows\Temporary Internet Files\Content.IE5\HEEY113K\MC900441361[1].png">
            <a:hlinkClick r:id="rId15"/>
          </p:cNvPr>
          <p:cNvPicPr>
            <a:picLocks noChangeAspect="1" noChangeArrowheads="1"/>
          </p:cNvPicPr>
          <p:nvPr/>
        </p:nvPicPr>
        <p:blipFill>
          <a:blip r:embed="rId16" cstate="print"/>
          <a:srcRect/>
          <a:stretch>
            <a:fillRect/>
          </a:stretch>
        </p:blipFill>
        <p:spPr bwMode="auto">
          <a:xfrm rot="757947">
            <a:off x="212987" y="5443106"/>
            <a:ext cx="335845" cy="315412"/>
          </a:xfrm>
          <a:prstGeom prst="rect">
            <a:avLst/>
          </a:prstGeom>
          <a:noFill/>
          <a:ln w="9525">
            <a:noFill/>
            <a:miter lim="800000"/>
            <a:headEnd/>
            <a:tailEnd/>
          </a:ln>
          <a:effectLst>
            <a:glow rad="63500">
              <a:schemeClr val="accent3">
                <a:satMod val="175000"/>
                <a:alpha val="40000"/>
              </a:schemeClr>
            </a:glow>
          </a:effectLst>
        </p:spPr>
      </p:pic>
      <p:pic>
        <p:nvPicPr>
          <p:cNvPr id="20" name="Picture 19" descr="C:\Users\kbanks\AppData\Local\Microsoft\Windows\Temporary Internet Files\Content.IE5\HEEY113K\MC900441361[1].png">
            <a:hlinkClick r:id="rId17"/>
          </p:cNvPr>
          <p:cNvPicPr>
            <a:picLocks noChangeAspect="1" noChangeArrowheads="1"/>
          </p:cNvPicPr>
          <p:nvPr/>
        </p:nvPicPr>
        <p:blipFill>
          <a:blip r:embed="rId18" cstate="print">
            <a:duotone>
              <a:prstClr val="black"/>
              <a:schemeClr val="tx2">
                <a:tint val="45000"/>
                <a:satMod val="400000"/>
              </a:schemeClr>
            </a:duotone>
          </a:blip>
          <a:srcRect/>
          <a:stretch>
            <a:fillRect/>
          </a:stretch>
        </p:blipFill>
        <p:spPr bwMode="auto">
          <a:xfrm rot="20492769">
            <a:off x="224721" y="3174832"/>
            <a:ext cx="373024" cy="326979"/>
          </a:xfrm>
          <a:prstGeom prst="rect">
            <a:avLst/>
          </a:prstGeom>
          <a:noFill/>
          <a:ln>
            <a:noFill/>
          </a:ln>
          <a:effectLst>
            <a:glow rad="63500">
              <a:schemeClr val="accent5">
                <a:satMod val="175000"/>
                <a:alpha val="40000"/>
              </a:schemeClr>
            </a:glow>
          </a:effectLst>
        </p:spPr>
      </p:pic>
      <p:pic>
        <p:nvPicPr>
          <p:cNvPr id="21" name="Picture 20" descr="C:\Users\kbanks\AppData\Local\Microsoft\Windows\Temporary Internet Files\Content.IE5\HEEY113K\MC900441361[1].png">
            <a:hlinkClick r:id="rId17"/>
          </p:cNvPr>
          <p:cNvPicPr>
            <a:picLocks noChangeAspect="1" noChangeArrowheads="1"/>
          </p:cNvPicPr>
          <p:nvPr/>
        </p:nvPicPr>
        <p:blipFill>
          <a:blip r:embed="rId18" cstate="print">
            <a:duotone>
              <a:prstClr val="black"/>
              <a:schemeClr val="tx2">
                <a:tint val="45000"/>
                <a:satMod val="400000"/>
              </a:schemeClr>
            </a:duotone>
          </a:blip>
          <a:srcRect/>
          <a:stretch>
            <a:fillRect/>
          </a:stretch>
        </p:blipFill>
        <p:spPr bwMode="auto">
          <a:xfrm rot="20492769">
            <a:off x="224722" y="2565232"/>
            <a:ext cx="373024" cy="326979"/>
          </a:xfrm>
          <a:prstGeom prst="rect">
            <a:avLst/>
          </a:prstGeom>
          <a:noFill/>
          <a:ln>
            <a:noFill/>
          </a:ln>
          <a:effectLst>
            <a:glow rad="63500">
              <a:schemeClr val="accent5">
                <a:satMod val="175000"/>
                <a:alpha val="40000"/>
              </a:schemeClr>
            </a:glow>
          </a:effectLst>
        </p:spPr>
      </p:pic>
      <p:pic>
        <p:nvPicPr>
          <p:cNvPr id="22" name="Picture 21" descr="C:\Users\kbanks\AppData\Local\Microsoft\Windows\Temporary Internet Files\Content.IE5\HEEY113K\MC900441361[1].png">
            <a:hlinkClick r:id="rId17"/>
          </p:cNvPr>
          <p:cNvPicPr>
            <a:picLocks noChangeAspect="1" noChangeArrowheads="1"/>
          </p:cNvPicPr>
          <p:nvPr/>
        </p:nvPicPr>
        <p:blipFill>
          <a:blip r:embed="rId18" cstate="print">
            <a:duotone>
              <a:prstClr val="black"/>
              <a:schemeClr val="tx2">
                <a:tint val="45000"/>
                <a:satMod val="400000"/>
              </a:schemeClr>
            </a:duotone>
          </a:blip>
          <a:srcRect/>
          <a:stretch>
            <a:fillRect/>
          </a:stretch>
        </p:blipFill>
        <p:spPr bwMode="auto">
          <a:xfrm rot="20492769">
            <a:off x="224722" y="5918033"/>
            <a:ext cx="373024" cy="326979"/>
          </a:xfrm>
          <a:prstGeom prst="rect">
            <a:avLst/>
          </a:prstGeom>
          <a:noFill/>
          <a:ln>
            <a:noFill/>
          </a:ln>
          <a:effectLst>
            <a:glow rad="63500">
              <a:schemeClr val="accent5">
                <a:satMod val="175000"/>
                <a:alpha val="40000"/>
              </a:schemeClr>
            </a:glow>
          </a:effec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34962" y="2286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87362" y="990600"/>
            <a:ext cx="5791200" cy="5562600"/>
          </a:xfrm>
        </p:spPr>
        <p:txBody>
          <a:bodyPr>
            <a:normAutofit lnSpcReduction="10000"/>
          </a:bodyPr>
          <a:lstStyle/>
          <a:p>
            <a:pPr indent="0">
              <a:buFont typeface="Wingdings 2" pitchFamily="18" charset="2"/>
              <a:buNone/>
            </a:pPr>
            <a:r>
              <a:rPr lang="en-US" dirty="0" smtClean="0"/>
              <a:t>Explore the resources on slide 2 to think about these questions:</a:t>
            </a:r>
          </a:p>
          <a:p>
            <a:pPr>
              <a:buFont typeface="Wingdings 2" pitchFamily="18" charset="2"/>
              <a:buNone/>
            </a:pPr>
            <a:endParaRPr lang="en-US" dirty="0" smtClean="0"/>
          </a:p>
          <a:p>
            <a:r>
              <a:rPr lang="en-US" dirty="0" smtClean="0"/>
              <a:t>How is the interaction of man-made materials with the natural environment depicted in the artwork?</a:t>
            </a:r>
          </a:p>
          <a:p>
            <a:endParaRPr lang="en-US" dirty="0" smtClean="0"/>
          </a:p>
          <a:p>
            <a:r>
              <a:rPr lang="en-US" dirty="0" smtClean="0"/>
              <a:t>What is the mood depicted in the artwork?  Does the artwork suggest a positive or negative mood?  How do you know?</a:t>
            </a:r>
          </a:p>
          <a:p>
            <a:pPr>
              <a:buNone/>
            </a:pPr>
            <a:endParaRPr lang="en-US" dirty="0" smtClean="0"/>
          </a:p>
          <a:p>
            <a:r>
              <a:rPr lang="en-US" dirty="0" smtClean="0"/>
              <a:t>What message is the artist trying to convey about the environment?</a:t>
            </a:r>
          </a:p>
          <a:p>
            <a:endParaRPr lang="en-US" dirty="0" smtClean="0"/>
          </a:p>
          <a:p>
            <a:endParaRPr lang="en-US" dirty="0" smtClean="0"/>
          </a:p>
          <a:p>
            <a:pPr>
              <a:buFont typeface="Wingdings 2" pitchFamily="18" charset="2"/>
              <a:buNone/>
            </a:pPr>
            <a:endParaRPr lang="en-US" dirty="0" smtClean="0"/>
          </a:p>
          <a:p>
            <a:pPr>
              <a:buFont typeface="Wingdings 2" pitchFamily="18" charset="2"/>
              <a:buNone/>
            </a:pPr>
            <a:endParaRPr lang="en-US" dirty="0" smtClean="0"/>
          </a:p>
          <a:p>
            <a:pPr>
              <a:buFont typeface="Wingdings 2" pitchFamily="18" charset="2"/>
              <a:buNone/>
            </a:pPr>
            <a:endParaRPr lang="en-US" dirty="0" smtClean="0"/>
          </a:p>
        </p:txBody>
      </p:sp>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4"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noaction"/>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6888162" y="5562600"/>
            <a:ext cx="46482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7"/>
              </a:rPr>
              <a:t>Museum of the City of New York</a:t>
            </a:r>
            <a:endParaRPr lang="en-US" sz="1200" dirty="0">
              <a:latin typeface="Candara" pitchFamily="34" charset="0"/>
            </a:endParaRPr>
          </a:p>
        </p:txBody>
      </p:sp>
      <p:sp>
        <p:nvSpPr>
          <p:cNvPr id="14" name="TextBox 13"/>
          <p:cNvSpPr txBox="1"/>
          <p:nvPr/>
        </p:nvSpPr>
        <p:spPr>
          <a:xfrm>
            <a:off x="6507162" y="5105400"/>
            <a:ext cx="5105400" cy="400110"/>
          </a:xfrm>
          <a:prstGeom prst="rect">
            <a:avLst/>
          </a:prstGeom>
          <a:noFill/>
        </p:spPr>
        <p:txBody>
          <a:bodyPr wrap="square" rtlCol="0">
            <a:spAutoFit/>
          </a:bodyPr>
          <a:lstStyle/>
          <a:p>
            <a:r>
              <a:rPr lang="en-US" sz="1000" b="1" dirty="0" smtClean="0"/>
              <a:t>The Destruction of Lower Manhattan: Photographs by Danny Lyon</a:t>
            </a:r>
          </a:p>
          <a:p>
            <a:r>
              <a:rPr lang="en-US" sz="1000" i="1" dirty="0" smtClean="0"/>
              <a:t>Danny Lyon, "327, 328, and 331 Washington Street, between Jay and Harrison Streets</a:t>
            </a:r>
            <a:endParaRPr lang="en-US" sz="1000" i="1" dirty="0"/>
          </a:p>
        </p:txBody>
      </p:sp>
      <p:pic>
        <p:nvPicPr>
          <p:cNvPr id="16" name="Content Placeholder 15" descr="danny lyon.jpg"/>
          <p:cNvPicPr>
            <a:picLocks noGrp="1" noChangeAspect="1"/>
          </p:cNvPicPr>
          <p:nvPr>
            <p:ph sz="half" idx="2"/>
          </p:nvPr>
        </p:nvPicPr>
        <p:blipFill>
          <a:blip r:embed="rId8" cstate="print"/>
          <a:stretch>
            <a:fillRect/>
          </a:stretch>
        </p:blipFill>
        <p:spPr>
          <a:xfrm>
            <a:off x="6659562" y="1066800"/>
            <a:ext cx="4855596" cy="3810847"/>
          </a:xfr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258762" y="381000"/>
            <a:ext cx="6046946"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487363" y="1143000"/>
            <a:ext cx="5562600" cy="5334000"/>
          </a:xfrm>
          <a:solidFill>
            <a:schemeClr val="bg2"/>
          </a:solidFill>
        </p:spPr>
        <p:txBody>
          <a:bodyPr>
            <a:normAutofit/>
          </a:bodyPr>
          <a:lstStyle/>
          <a:p>
            <a:pPr>
              <a:lnSpc>
                <a:spcPct val="90000"/>
              </a:lnSpc>
              <a:buFontTx/>
              <a:buNone/>
            </a:pPr>
            <a:endParaRPr lang="en-US" sz="2000" dirty="0" smtClean="0"/>
          </a:p>
          <a:p>
            <a:pPr indent="0">
              <a:lnSpc>
                <a:spcPct val="90000"/>
              </a:lnSpc>
              <a:buFontTx/>
              <a:buNone/>
            </a:pPr>
            <a:r>
              <a:rPr lang="en-US" sz="2000" dirty="0" smtClean="0"/>
              <a:t>Choose one landscape artist from the resources provided on slide 2.  Make notes in your art journal as you critique and analyze:</a:t>
            </a:r>
          </a:p>
          <a:p>
            <a:pPr lvl="1">
              <a:lnSpc>
                <a:spcPct val="90000"/>
              </a:lnSpc>
            </a:pPr>
            <a:r>
              <a:rPr lang="en-US" sz="1700" dirty="0" smtClean="0"/>
              <a:t>Art medium used (oil, watercolor, photography,  collage…)</a:t>
            </a:r>
          </a:p>
          <a:p>
            <a:pPr lvl="1">
              <a:lnSpc>
                <a:spcPct val="90000"/>
              </a:lnSpc>
            </a:pPr>
            <a:r>
              <a:rPr lang="en-US" sz="1700" dirty="0" smtClean="0"/>
              <a:t>Style (abstract, realistic, surreal…)</a:t>
            </a:r>
          </a:p>
          <a:p>
            <a:pPr lvl="1">
              <a:lnSpc>
                <a:spcPct val="90000"/>
              </a:lnSpc>
            </a:pPr>
            <a:r>
              <a:rPr lang="en-US" sz="1700" dirty="0" smtClean="0"/>
              <a:t>What the environmental message is that the artist conveys in his/her artwork</a:t>
            </a:r>
          </a:p>
          <a:p>
            <a:pPr lvl="1">
              <a:lnSpc>
                <a:spcPct val="90000"/>
              </a:lnSpc>
            </a:pPr>
            <a:r>
              <a:rPr lang="en-US" sz="1700" dirty="0" smtClean="0"/>
              <a:t>How the artist uses medium and style to convey the overall message about the </a:t>
            </a:r>
            <a:r>
              <a:rPr lang="en-US" sz="1700" dirty="0" smtClean="0"/>
              <a:t>environment</a:t>
            </a:r>
            <a:endParaRPr lang="en-US" sz="1700" dirty="0" smtClean="0"/>
          </a:p>
          <a:p>
            <a:pPr lvl="1">
              <a:lnSpc>
                <a:spcPct val="90000"/>
              </a:lnSpc>
            </a:pPr>
            <a:endParaRPr lang="en-US" sz="1700" dirty="0" smtClean="0"/>
          </a:p>
          <a:p>
            <a:pPr>
              <a:lnSpc>
                <a:spcPct val="90000"/>
              </a:lnSpc>
              <a:buFontTx/>
              <a:buNone/>
            </a:pPr>
            <a:endParaRPr lang="en-US" sz="2000" dirty="0" smtClean="0"/>
          </a:p>
        </p:txBody>
      </p:sp>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noaction"/>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6"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6354762" y="6172200"/>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7"/>
              </a:rPr>
              <a:t>National Gallery of Art</a:t>
            </a:r>
            <a:endParaRPr lang="en-US" sz="1200" dirty="0">
              <a:latin typeface="Candara" pitchFamily="34" charset="0"/>
            </a:endParaRPr>
          </a:p>
        </p:txBody>
      </p:sp>
      <p:pic>
        <p:nvPicPr>
          <p:cNvPr id="15" name="Content Placeholder 14" descr="beardencollage.jpg"/>
          <p:cNvPicPr>
            <a:picLocks noGrp="1" noChangeAspect="1"/>
          </p:cNvPicPr>
          <p:nvPr>
            <p:ph sz="half" idx="2"/>
          </p:nvPr>
        </p:nvPicPr>
        <p:blipFill>
          <a:blip r:embed="rId8" cstate="print"/>
          <a:stretch>
            <a:fillRect/>
          </a:stretch>
        </p:blipFill>
        <p:spPr>
          <a:xfrm>
            <a:off x="6507162" y="1219200"/>
            <a:ext cx="5086350" cy="4095750"/>
          </a:xfrm>
        </p:spPr>
      </p:pic>
      <p:sp>
        <p:nvSpPr>
          <p:cNvPr id="16" name="TextBox 15"/>
          <p:cNvSpPr txBox="1"/>
          <p:nvPr/>
        </p:nvSpPr>
        <p:spPr>
          <a:xfrm>
            <a:off x="6583362" y="5562600"/>
            <a:ext cx="5257800" cy="769441"/>
          </a:xfrm>
          <a:prstGeom prst="rect">
            <a:avLst/>
          </a:prstGeom>
          <a:noFill/>
        </p:spPr>
        <p:txBody>
          <a:bodyPr wrap="square" rtlCol="0">
            <a:spAutoFit/>
          </a:bodyPr>
          <a:lstStyle/>
          <a:p>
            <a:r>
              <a:rPr lang="en-US" sz="1100" b="1" dirty="0" smtClean="0"/>
              <a:t>Bearden, </a:t>
            </a:r>
            <a:r>
              <a:rPr lang="en-US" sz="1100" b="1" dirty="0" err="1" smtClean="0"/>
              <a:t>Romare</a:t>
            </a:r>
            <a:r>
              <a:rPr lang="en-US" sz="1100" b="1" dirty="0" smtClean="0"/>
              <a:t>, </a:t>
            </a:r>
            <a:r>
              <a:rPr lang="en-US" sz="1100" i="1" dirty="0" smtClean="0"/>
              <a:t>Winter (Time of the Hawk),</a:t>
            </a:r>
            <a:r>
              <a:rPr lang="en-US" sz="1100" dirty="0" smtClean="0"/>
              <a:t> 1985</a:t>
            </a:r>
            <a:br>
              <a:rPr lang="en-US" sz="1100" dirty="0" smtClean="0"/>
            </a:br>
            <a:r>
              <a:rPr lang="en-US" sz="1100" dirty="0" smtClean="0"/>
              <a:t>collage of various papers with paint, ink, and graphite on fiberboard</a:t>
            </a:r>
            <a:br>
              <a:rPr lang="en-US" sz="1100" dirty="0" smtClean="0"/>
            </a:br>
            <a:r>
              <a:rPr lang="en-US" sz="1100" dirty="0" smtClean="0"/>
              <a:t>Private collection, Charlotte, North Carolina</a:t>
            </a:r>
            <a:br>
              <a:rPr lang="en-US" sz="1100" dirty="0" smtClean="0"/>
            </a:br>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258762" y="152400"/>
            <a:ext cx="4876800" cy="808038"/>
          </a:xfrm>
        </p:spPr>
        <p:txBody>
          <a:bodyPr>
            <a:normAutofit/>
          </a:bodyPr>
          <a:lstStyle/>
          <a:p>
            <a:pPr algn="l" eaLnBrk="1" fontAlgn="auto" hangingPunct="1">
              <a:spcBef>
                <a:spcPts val="0"/>
              </a:spcBef>
              <a:spcAft>
                <a:spcPts val="0"/>
              </a:spcAft>
              <a:defRPr/>
            </a:pPr>
            <a:r>
              <a:rPr sz="2800" dirty="0">
                <a:solidFill>
                  <a:schemeClr val="tx2">
                    <a:shade val="85000"/>
                    <a:satMod val="150000"/>
                  </a:schemeClr>
                </a:solidFill>
              </a:rPr>
              <a:t>5. Enrichment Activities</a:t>
            </a:r>
          </a:p>
        </p:txBody>
      </p:sp>
      <p:pic>
        <p:nvPicPr>
          <p:cNvPr id="14" name="Content Placeholder 13" descr="leveefarms.jpg">
            <a:hlinkClick r:id="rId2"/>
          </p:cNvPr>
          <p:cNvPicPr>
            <a:picLocks noGrp="1" noChangeAspect="1"/>
          </p:cNvPicPr>
          <p:nvPr>
            <p:ph sz="half" idx="1"/>
          </p:nvPr>
        </p:nvPicPr>
        <p:blipFill>
          <a:blip r:embed="rId3" cstate="print"/>
          <a:stretch>
            <a:fillRect/>
          </a:stretch>
        </p:blipFill>
        <p:spPr>
          <a:xfrm>
            <a:off x="827907" y="1219200"/>
            <a:ext cx="4375098" cy="4525963"/>
          </a:xfrm>
        </p:spPr>
      </p:pic>
      <p:sp>
        <p:nvSpPr>
          <p:cNvPr id="7171" name="Rectangle 8"/>
          <p:cNvSpPr>
            <a:spLocks noGrp="1" noChangeArrowheads="1"/>
          </p:cNvSpPr>
          <p:nvPr>
            <p:ph type="body" sz="half" idx="2"/>
          </p:nvPr>
        </p:nvSpPr>
        <p:spPr>
          <a:xfrm>
            <a:off x="6049963" y="1066800"/>
            <a:ext cx="5411787" cy="4800600"/>
          </a:xfrm>
        </p:spPr>
        <p:txBody>
          <a:bodyPr>
            <a:normAutofit fontScale="92500" lnSpcReduction="20000"/>
          </a:bodyPr>
          <a:lstStyle/>
          <a:p>
            <a:pPr indent="0">
              <a:buNone/>
            </a:pPr>
            <a:r>
              <a:rPr lang="en-US" sz="2000" dirty="0" smtClean="0"/>
              <a:t>Extend your learning about landscapes, art styles, and art elements and principles:</a:t>
            </a:r>
          </a:p>
          <a:p>
            <a:pPr>
              <a:buNone/>
            </a:pPr>
            <a:endParaRPr lang="en-US" sz="2000" dirty="0" smtClean="0"/>
          </a:p>
          <a:p>
            <a:r>
              <a:rPr lang="en-US" sz="2000" dirty="0" smtClean="0">
                <a:hlinkClick r:id="rId4"/>
              </a:rPr>
              <a:t>Courbet </a:t>
            </a:r>
            <a:r>
              <a:rPr lang="en-US" sz="2000" dirty="0" smtClean="0">
                <a:hlinkClick r:id="rId4"/>
              </a:rPr>
              <a:t>and the Modern Landscape</a:t>
            </a:r>
            <a:endParaRPr lang="en-US" sz="2000" dirty="0" smtClean="0"/>
          </a:p>
          <a:p>
            <a:r>
              <a:rPr lang="en-US" sz="2000" dirty="0" smtClean="0">
                <a:hlinkClick r:id="rId5"/>
              </a:rPr>
              <a:t>JMW Turner </a:t>
            </a:r>
            <a:endParaRPr lang="en-US" sz="2000" dirty="0" smtClean="0"/>
          </a:p>
          <a:p>
            <a:r>
              <a:rPr lang="en-US" sz="2000" dirty="0" smtClean="0">
                <a:hlinkClick r:id="rId6"/>
              </a:rPr>
              <a:t>Bernd and </a:t>
            </a:r>
            <a:r>
              <a:rPr lang="en-US" sz="2000" dirty="0" err="1" smtClean="0">
                <a:hlinkClick r:id="rId6"/>
              </a:rPr>
              <a:t>Hilla</a:t>
            </a:r>
            <a:r>
              <a:rPr lang="en-US" sz="2000" dirty="0" smtClean="0">
                <a:hlinkClick r:id="rId6"/>
              </a:rPr>
              <a:t> </a:t>
            </a:r>
            <a:r>
              <a:rPr lang="en-US" sz="2000" dirty="0" err="1" smtClean="0">
                <a:hlinkClick r:id="rId6"/>
              </a:rPr>
              <a:t>Becher</a:t>
            </a:r>
            <a:r>
              <a:rPr lang="en-US" sz="2000" dirty="0" smtClean="0">
                <a:hlinkClick r:id="rId6"/>
              </a:rPr>
              <a:t>, Photography</a:t>
            </a:r>
            <a:endParaRPr lang="en-US" sz="2000" dirty="0" smtClean="0"/>
          </a:p>
          <a:p>
            <a:r>
              <a:rPr lang="en-US" sz="2000" dirty="0" err="1" smtClean="0">
                <a:hlinkClick r:id="rId7"/>
              </a:rPr>
              <a:t>Romare</a:t>
            </a:r>
            <a:r>
              <a:rPr lang="en-US" sz="2000" dirty="0" smtClean="0">
                <a:hlinkClick r:id="rId7"/>
              </a:rPr>
              <a:t> Bearden Landscapes</a:t>
            </a:r>
            <a:endParaRPr lang="en-US" sz="2000" dirty="0" smtClean="0"/>
          </a:p>
          <a:p>
            <a:r>
              <a:rPr lang="en-US" sz="2000" dirty="0" smtClean="0">
                <a:hlinkClick r:id="rId8"/>
              </a:rPr>
              <a:t>National Gallery of Art for Kids: </a:t>
            </a:r>
            <a:r>
              <a:rPr lang="en-US" sz="2000" dirty="0" err="1" smtClean="0">
                <a:hlinkClick r:id="rId8"/>
              </a:rPr>
              <a:t>Rousseauian</a:t>
            </a:r>
            <a:r>
              <a:rPr lang="en-US" sz="2000" dirty="0" smtClean="0">
                <a:hlinkClick r:id="rId8"/>
              </a:rPr>
              <a:t> Jungle Landscape</a:t>
            </a:r>
            <a:endParaRPr lang="en-US" sz="2000" dirty="0" smtClean="0">
              <a:hlinkClick r:id="rId9"/>
            </a:endParaRPr>
          </a:p>
          <a:p>
            <a:pPr>
              <a:lnSpc>
                <a:spcPct val="90000"/>
              </a:lnSpc>
            </a:pPr>
            <a:r>
              <a:rPr lang="en-US" sz="2000" dirty="0" smtClean="0">
                <a:hlinkClick r:id="rId10"/>
              </a:rPr>
              <a:t>Birmingham Museum: Learning About Landscapes</a:t>
            </a:r>
            <a:endParaRPr lang="en-US" sz="2000" dirty="0" smtClean="0"/>
          </a:p>
          <a:p>
            <a:pPr>
              <a:lnSpc>
                <a:spcPct val="90000"/>
              </a:lnSpc>
            </a:pPr>
            <a:r>
              <a:rPr lang="en-US" sz="2000" dirty="0" smtClean="0">
                <a:hlinkClick r:id="rId11"/>
              </a:rPr>
              <a:t>Scoop-It “Landscapes and Environment”</a:t>
            </a:r>
            <a:endParaRPr lang="en-US" sz="2000" dirty="0" smtClean="0"/>
          </a:p>
          <a:p>
            <a:pPr>
              <a:lnSpc>
                <a:spcPct val="90000"/>
              </a:lnSpc>
            </a:pPr>
            <a:r>
              <a:rPr lang="en-US" sz="2000" dirty="0" smtClean="0">
                <a:hlinkClick r:id="rId12"/>
              </a:rPr>
              <a:t>Art Styles and Movements</a:t>
            </a:r>
            <a:endParaRPr lang="en-US" sz="2000" dirty="0" smtClean="0"/>
          </a:p>
          <a:p>
            <a:pPr>
              <a:lnSpc>
                <a:spcPct val="90000"/>
              </a:lnSpc>
            </a:pPr>
            <a:r>
              <a:rPr lang="en-US" sz="2000" dirty="0" smtClean="0">
                <a:hlinkClick r:id="rId13"/>
              </a:rPr>
              <a:t>SFMOMA Art Basics</a:t>
            </a:r>
            <a:r>
              <a:rPr lang="en-US" sz="2000" dirty="0" smtClean="0"/>
              <a:t>: a slide show that explains the elements of art</a:t>
            </a:r>
          </a:p>
          <a:p>
            <a:pPr>
              <a:buNone/>
            </a:pPr>
            <a:r>
              <a:rPr lang="en-US" sz="2000" dirty="0" smtClean="0"/>
              <a:t/>
            </a:r>
            <a:br>
              <a:rPr lang="en-US" sz="2000" dirty="0" smtClean="0"/>
            </a:br>
            <a:endParaRPr lang="en-US" sz="2000" dirty="0" smtClean="0"/>
          </a:p>
          <a:p>
            <a:pPr>
              <a:lnSpc>
                <a:spcPct val="90000"/>
              </a:lnSpc>
              <a:buNone/>
            </a:pPr>
            <a:endParaRPr lang="en-US" sz="2000" dirty="0" smtClean="0"/>
          </a:p>
        </p:txBody>
      </p:sp>
      <p:sp>
        <p:nvSpPr>
          <p:cNvPr id="12304" name="Rectangle 16"/>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4"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5"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6"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106045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noaction"/>
              </a:rPr>
              <a:t>6</a:t>
            </a:r>
            <a:endParaRPr lang="en-US" sz="2000" b="1">
              <a:effectLst>
                <a:outerShdw blurRad="38100" dist="38100" dir="2700000" algn="tl">
                  <a:srgbClr val="C0C0C0"/>
                </a:outerShdw>
              </a:effectLst>
            </a:endParaRPr>
          </a:p>
        </p:txBody>
      </p:sp>
      <p:sp>
        <p:nvSpPr>
          <p:cNvPr id="12308" name="Rectangle 20"/>
          <p:cNvSpPr>
            <a:spLocks noChangeArrowheads="1"/>
          </p:cNvSpPr>
          <p:nvPr/>
        </p:nvSpPr>
        <p:spPr bwMode="auto">
          <a:xfrm>
            <a:off x="99917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7"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8"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11231563" y="3333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3" name="TextBox 12"/>
          <p:cNvSpPr txBox="1"/>
          <p:nvPr/>
        </p:nvSpPr>
        <p:spPr>
          <a:xfrm>
            <a:off x="563562" y="6400800"/>
            <a:ext cx="5257800" cy="276999"/>
          </a:xfrm>
          <a:prstGeom prst="rect">
            <a:avLst/>
          </a:prstGeom>
          <a:noFill/>
        </p:spPr>
        <p:txBody>
          <a:bodyPr wrap="square" rtlCol="0">
            <a:spAutoFit/>
          </a:bodyPr>
          <a:lstStyle/>
          <a:p>
            <a:r>
              <a:rPr lang="en-US" sz="1200" dirty="0" smtClean="0">
                <a:latin typeface="Candara" pitchFamily="34" charset="0"/>
              </a:rPr>
              <a:t>Image Source: </a:t>
            </a:r>
            <a:r>
              <a:rPr lang="en-US" sz="1200" dirty="0" smtClean="0">
                <a:latin typeface="Candara" pitchFamily="34" charset="0"/>
                <a:hlinkClick r:id="rId19"/>
              </a:rPr>
              <a:t>Smithsonian American Art Gallery</a:t>
            </a:r>
            <a:endParaRPr lang="en-US" sz="1200" dirty="0">
              <a:latin typeface="Candara" pitchFamily="34" charset="0"/>
            </a:endParaRPr>
          </a:p>
        </p:txBody>
      </p:sp>
      <p:sp>
        <p:nvSpPr>
          <p:cNvPr id="15" name="TextBox 14"/>
          <p:cNvSpPr txBox="1"/>
          <p:nvPr/>
        </p:nvSpPr>
        <p:spPr>
          <a:xfrm>
            <a:off x="334962" y="5791200"/>
            <a:ext cx="5105400" cy="600164"/>
          </a:xfrm>
          <a:prstGeom prst="rect">
            <a:avLst/>
          </a:prstGeom>
          <a:noFill/>
        </p:spPr>
        <p:txBody>
          <a:bodyPr wrap="square" rtlCol="0">
            <a:spAutoFit/>
          </a:bodyPr>
          <a:lstStyle/>
          <a:p>
            <a:r>
              <a:rPr lang="en-US" sz="1100" b="1" dirty="0" smtClean="0"/>
              <a:t>Levee Farms</a:t>
            </a:r>
          </a:p>
          <a:p>
            <a:r>
              <a:rPr lang="en-US" sz="1100" dirty="0" smtClean="0"/>
              <a:t>1998 </a:t>
            </a:r>
            <a:r>
              <a:rPr lang="en-US" sz="1100" b="1" dirty="0" smtClean="0"/>
              <a:t>Wayne </a:t>
            </a:r>
            <a:r>
              <a:rPr lang="en-US" sz="1100" b="1" dirty="0" err="1" smtClean="0"/>
              <a:t>Thiebaud</a:t>
            </a:r>
            <a:r>
              <a:rPr lang="en-US" sz="1100" dirty="0" smtClean="0"/>
              <a:t> Born: Mesa, Arizona 1920 oil on canvas 48 x 48 in. (121.9 x 121.9 cm) Smithsonian American Art Museum</a:t>
            </a:r>
            <a:endParaRPr lang="en-US" sz="1100" dirty="0"/>
          </a:p>
        </p:txBody>
      </p:sp>
      <p:sp>
        <p:nvSpPr>
          <p:cNvPr id="16" name="TextBox 15"/>
          <p:cNvSpPr txBox="1"/>
          <p:nvPr/>
        </p:nvSpPr>
        <p:spPr>
          <a:xfrm>
            <a:off x="5364162" y="5334000"/>
            <a:ext cx="3200400" cy="276999"/>
          </a:xfrm>
          <a:prstGeom prst="rect">
            <a:avLst/>
          </a:prstGeom>
          <a:noFill/>
        </p:spPr>
        <p:txBody>
          <a:bodyPr wrap="square" rtlCol="0">
            <a:spAutoFit/>
          </a:bodyPr>
          <a:lstStyle/>
          <a:p>
            <a:endParaRPr lang="en-US" sz="1200"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3786</TotalTime>
  <Words>543</Words>
  <Application>Microsoft Macintosh PowerPoint</Application>
  <PresentationFormat>Custom</PresentationFormat>
  <Paragraphs>107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PowerPoint Presentation</vt:lpstr>
      <vt:lpstr>2. Information Sources</vt:lpstr>
      <vt:lpstr>3. Student Activity</vt:lpstr>
      <vt:lpstr>4. Assessment Activity</vt:lpstr>
      <vt:lpstr>5. Enrichment Activities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SEED School</cp:lastModifiedBy>
  <cp:revision>243</cp:revision>
  <dcterms:created xsi:type="dcterms:W3CDTF">2005-02-12T14:43:18Z</dcterms:created>
  <dcterms:modified xsi:type="dcterms:W3CDTF">2014-06-05T14:17:13Z</dcterms:modified>
</cp:coreProperties>
</file>