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8" r:id="rId6"/>
    <p:sldId id="267" r:id="rId7"/>
    <p:sldId id="272" r:id="rId8"/>
    <p:sldId id="270" r:id="rId9"/>
    <p:sldId id="275" r:id="rId10"/>
    <p:sldId id="276" r:id="rId11"/>
    <p:sldId id="271" r:id="rId12"/>
    <p:sldId id="257" r:id="rId13"/>
    <p:sldId id="263" r:id="rId14"/>
    <p:sldId id="258" r:id="rId15"/>
    <p:sldId id="259" r:id="rId16"/>
    <p:sldId id="273" r:id="rId17"/>
    <p:sldId id="260" r:id="rId18"/>
    <p:sldId id="261" r:id="rId19"/>
    <p:sldId id="274"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605A"/>
    <a:srgbClr val="EF1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81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endParaRPr lang="en-US" altLang="ko-KR" dirty="0"/>
          </a:p>
        </p:txBody>
      </p:sp>
      <p:sp>
        <p:nvSpPr>
          <p:cNvPr id="16" name="Slide Number Placeholder 15"/>
          <p:cNvSpPr>
            <a:spLocks noGrp="1"/>
          </p:cNvSpPr>
          <p:nvPr>
            <p:ph type="sldNum" sz="quarter" idx="11"/>
          </p:nvPr>
        </p:nvSpPr>
        <p:spPr/>
        <p:txBody>
          <a:bodyPr/>
          <a:lstStyle/>
          <a:p>
            <a:fld id="{CB7CC652-A623-41D2-B0ED-8F1D217186B4}" type="slidenum">
              <a:rPr smtClean="0"/>
              <a:pPr/>
              <a:t>‹#›</a:t>
            </a:fld>
            <a:endParaRPr/>
          </a:p>
        </p:txBody>
      </p:sp>
      <p:sp>
        <p:nvSpPr>
          <p:cNvPr id="17" name="Footer Placeholder 16"/>
          <p:cNvSpPr>
            <a:spLocks noGrp="1"/>
          </p:cNvSpPr>
          <p:nvPr>
            <p:ph type="ftr" sz="quarter" idx="12"/>
          </p:nvPr>
        </p:nvSpPr>
        <p:spPr/>
        <p:txBody>
          <a:bodyPr/>
          <a:lstStyle/>
          <a:p>
            <a:endParaRPr lang="en-US" altLang="ko-KR" dirty="0"/>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ko-KR" dirty="0"/>
          </a:p>
        </p:txBody>
      </p:sp>
      <p:sp>
        <p:nvSpPr>
          <p:cNvPr id="5" name="Footer Placeholder 4"/>
          <p:cNvSpPr>
            <a:spLocks noGrp="1"/>
          </p:cNvSpPr>
          <p:nvPr>
            <p:ph type="ftr" sz="quarter" idx="11"/>
          </p:nvPr>
        </p:nvSpPr>
        <p:spPr/>
        <p:txBody>
          <a:bodyPr/>
          <a:lstStyle/>
          <a:p>
            <a:endParaRPr lang="en-US" altLang="ko-KR" dirty="0"/>
          </a:p>
        </p:txBody>
      </p:sp>
      <p:sp>
        <p:nvSpPr>
          <p:cNvPr id="6" name="Slide Number Placeholder 5"/>
          <p:cNvSpPr>
            <a:spLocks noGrp="1"/>
          </p:cNvSpPr>
          <p:nvPr>
            <p:ph type="sldNum" sz="quarter" idx="12"/>
          </p:nvPr>
        </p:nvSpPr>
        <p:spPr/>
        <p:txBody>
          <a:bodyPr/>
          <a:lstStyle/>
          <a:p>
            <a:fld id="{8CC7E3DA-2DD7-49FB-B185-5A87D5C39A3D}" type="slidenum">
              <a:rPr lang="en-US" altLang="ko-KR" smtClean="0"/>
              <a:pPr/>
              <a:t>‹#›</a:t>
            </a:fld>
            <a:endParaRPr lang="en-US" altLang="ko-KR" dirty="0"/>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ko-KR" dirty="0"/>
          </a:p>
        </p:txBody>
      </p:sp>
      <p:sp>
        <p:nvSpPr>
          <p:cNvPr id="5" name="Footer Placeholder 4"/>
          <p:cNvSpPr>
            <a:spLocks noGrp="1"/>
          </p:cNvSpPr>
          <p:nvPr>
            <p:ph type="ftr" sz="quarter" idx="11"/>
          </p:nvPr>
        </p:nvSpPr>
        <p:spPr/>
        <p:txBody>
          <a:bodyPr/>
          <a:lstStyle/>
          <a:p>
            <a:endParaRPr lang="en-US" altLang="ko-KR" dirty="0"/>
          </a:p>
        </p:txBody>
      </p:sp>
      <p:sp>
        <p:nvSpPr>
          <p:cNvPr id="6" name="Slide Number Placeholder 5"/>
          <p:cNvSpPr>
            <a:spLocks noGrp="1"/>
          </p:cNvSpPr>
          <p:nvPr>
            <p:ph type="sldNum" sz="quarter" idx="12"/>
          </p:nvPr>
        </p:nvSpPr>
        <p:spPr/>
        <p:txBody>
          <a:bodyPr/>
          <a:lstStyle/>
          <a:p>
            <a:fld id="{E81D81A2-DAB1-4E10-9AEC-42E807F837D4}" type="slidenum">
              <a:rPr lang="en-US" altLang="ko-KR" smtClean="0"/>
              <a:pPr/>
              <a:t>‹#›</a:t>
            </a:fld>
            <a:endParaRPr lang="en-US" altLang="ko-KR" dirty="0"/>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ko-KR"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ko-KR"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8B3A22B-8A44-4D90-8CAB-2B878BE1E455}" type="slidenum">
              <a:rPr lang="en-US" altLang="ko-KR"/>
              <a:pPr/>
              <a:t>‹#›</a:t>
            </a:fld>
            <a:endParaRPr lang="en-US" altLang="ko-KR" dirty="0"/>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ko-KR"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ko-KR"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E2B0171-8E2B-4A59-918E-1E4D60D46EC3}" type="slidenum">
              <a:rPr lang="en-US" altLang="ko-KR"/>
              <a:pPr/>
              <a:t>‹#›</a:t>
            </a:fld>
            <a:endParaRPr lang="en-US" altLang="ko-KR" dirty="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endParaRPr lang="en-US" altLang="ko-KR" dirty="0"/>
          </a:p>
        </p:txBody>
      </p:sp>
      <p:sp>
        <p:nvSpPr>
          <p:cNvPr id="15" name="Slide Number Placeholder 14"/>
          <p:cNvSpPr>
            <a:spLocks noGrp="1"/>
          </p:cNvSpPr>
          <p:nvPr>
            <p:ph type="sldNum" sz="quarter" idx="15"/>
          </p:nvPr>
        </p:nvSpPr>
        <p:spPr/>
        <p:txBody>
          <a:bodyPr/>
          <a:lstStyle>
            <a:lvl1pPr algn="ctr">
              <a:defRPr/>
            </a:lvl1pPr>
          </a:lstStyle>
          <a:p>
            <a:fld id="{1D987F35-8D66-4345-AEFA-DB0D1A7C3AF4}" type="slidenum">
              <a:rPr lang="en-US" altLang="ko-KR" smtClean="0"/>
              <a:pPr/>
              <a:t>‹#›</a:t>
            </a:fld>
            <a:endParaRPr lang="en-US" altLang="ko-KR" dirty="0"/>
          </a:p>
        </p:txBody>
      </p:sp>
      <p:sp>
        <p:nvSpPr>
          <p:cNvPr id="16" name="Footer Placeholder 15"/>
          <p:cNvSpPr>
            <a:spLocks noGrp="1"/>
          </p:cNvSpPr>
          <p:nvPr>
            <p:ph type="ftr" sz="quarter" idx="16"/>
          </p:nvPr>
        </p:nvSpPr>
        <p:spPr/>
        <p:txBody>
          <a:bodyPr/>
          <a:lstStyle/>
          <a:p>
            <a:endParaRPr lang="en-US" altLang="ko-KR"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ko-KR" dirty="0"/>
          </a:p>
        </p:txBody>
      </p:sp>
      <p:sp>
        <p:nvSpPr>
          <p:cNvPr id="5" name="Footer Placeholder 4"/>
          <p:cNvSpPr>
            <a:spLocks noGrp="1"/>
          </p:cNvSpPr>
          <p:nvPr>
            <p:ph type="ftr" sz="quarter" idx="11"/>
          </p:nvPr>
        </p:nvSpPr>
        <p:spPr/>
        <p:txBody>
          <a:bodyPr/>
          <a:lstStyle/>
          <a:p>
            <a:endParaRPr lang="en-US" altLang="ko-KR" dirty="0"/>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ltLang="ko-KR" dirty="0"/>
          </a:p>
        </p:txBody>
      </p:sp>
      <p:sp>
        <p:nvSpPr>
          <p:cNvPr id="6" name="Footer Placeholder 5"/>
          <p:cNvSpPr>
            <a:spLocks noGrp="1"/>
          </p:cNvSpPr>
          <p:nvPr>
            <p:ph type="ftr" sz="quarter" idx="11"/>
          </p:nvPr>
        </p:nvSpPr>
        <p:spPr/>
        <p:txBody>
          <a:bodyPr/>
          <a:lstStyle/>
          <a:p>
            <a:endParaRPr lang="en-US" altLang="ko-KR" dirty="0"/>
          </a:p>
        </p:txBody>
      </p:sp>
      <p:sp>
        <p:nvSpPr>
          <p:cNvPr id="7" name="Slide Number Placeholder 6"/>
          <p:cNvSpPr>
            <a:spLocks noGrp="1"/>
          </p:cNvSpPr>
          <p:nvPr>
            <p:ph type="sldNum" sz="quarter" idx="12"/>
          </p:nvPr>
        </p:nvSpPr>
        <p:spPr/>
        <p:txBody>
          <a:bodyPr/>
          <a:lstStyle/>
          <a:p>
            <a:fld id="{BADE68F1-5F75-4685-BD1A-7E3449488FCA}" type="slidenum">
              <a:rPr lang="en-US" altLang="ko-KR" smtClean="0"/>
              <a:pPr/>
              <a:t>‹#›</a:t>
            </a:fld>
            <a:endParaRPr lang="en-US" altLang="ko-KR"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EC2BA51-DBD9-44C7-9A48-133196987DC0}" type="slidenum">
              <a:rPr lang="en-US" altLang="ko-KR" smtClean="0"/>
              <a:pPr/>
              <a:t>‹#›</a:t>
            </a:fld>
            <a:endParaRPr lang="en-US" altLang="ko-KR" dirty="0"/>
          </a:p>
        </p:txBody>
      </p:sp>
      <p:sp>
        <p:nvSpPr>
          <p:cNvPr id="8" name="Footer Placeholder 7"/>
          <p:cNvSpPr>
            <a:spLocks noGrp="1"/>
          </p:cNvSpPr>
          <p:nvPr>
            <p:ph type="ftr" sz="quarter" idx="11"/>
          </p:nvPr>
        </p:nvSpPr>
        <p:spPr/>
        <p:txBody>
          <a:bodyPr/>
          <a:lstStyle/>
          <a:p>
            <a:endParaRPr lang="en-US" altLang="ko-KR" dirty="0"/>
          </a:p>
        </p:txBody>
      </p:sp>
      <p:sp>
        <p:nvSpPr>
          <p:cNvPr id="7" name="Date Placeholder 6"/>
          <p:cNvSpPr>
            <a:spLocks noGrp="1"/>
          </p:cNvSpPr>
          <p:nvPr>
            <p:ph type="dt" sz="half" idx="10"/>
          </p:nvPr>
        </p:nvSpPr>
        <p:spPr/>
        <p:txBody>
          <a:bodyPr/>
          <a:lstStyle/>
          <a:p>
            <a:endParaRPr lang="en-US" altLang="ko-KR"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ltLang="ko-KR" dirty="0"/>
          </a:p>
        </p:txBody>
      </p:sp>
      <p:sp>
        <p:nvSpPr>
          <p:cNvPr id="4" name="Footer Placeholder 3"/>
          <p:cNvSpPr>
            <a:spLocks noGrp="1"/>
          </p:cNvSpPr>
          <p:nvPr>
            <p:ph type="ftr" sz="quarter" idx="11"/>
          </p:nvPr>
        </p:nvSpPr>
        <p:spPr/>
        <p:txBody>
          <a:bodyPr/>
          <a:lstStyle/>
          <a:p>
            <a:endParaRPr lang="en-US" altLang="ko-KR" dirty="0"/>
          </a:p>
        </p:txBody>
      </p:sp>
      <p:sp>
        <p:nvSpPr>
          <p:cNvPr id="5" name="Slide Number Placeholder 4"/>
          <p:cNvSpPr>
            <a:spLocks noGrp="1"/>
          </p:cNvSpPr>
          <p:nvPr>
            <p:ph type="sldNum" sz="quarter" idx="12"/>
          </p:nvPr>
        </p:nvSpPr>
        <p:spPr/>
        <p:txBody>
          <a:bodyPr/>
          <a:lstStyle/>
          <a:p>
            <a:fld id="{F786B1AC-863D-4686-BDE4-769D35E8ED1D}" type="slidenum">
              <a:rPr lang="en-US" altLang="ko-KR" smtClean="0"/>
              <a:pPr/>
              <a:t>‹#›</a:t>
            </a:fld>
            <a:endParaRPr lang="en-US" altLang="ko-KR"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ko-KR" dirty="0"/>
          </a:p>
        </p:txBody>
      </p:sp>
      <p:sp>
        <p:nvSpPr>
          <p:cNvPr id="3" name="Footer Placeholder 2"/>
          <p:cNvSpPr>
            <a:spLocks noGrp="1"/>
          </p:cNvSpPr>
          <p:nvPr>
            <p:ph type="ftr" sz="quarter" idx="11"/>
          </p:nvPr>
        </p:nvSpPr>
        <p:spPr/>
        <p:txBody>
          <a:bodyPr/>
          <a:lstStyle/>
          <a:p>
            <a:endParaRPr lang="en-US" altLang="ko-KR" dirty="0"/>
          </a:p>
        </p:txBody>
      </p:sp>
      <p:sp>
        <p:nvSpPr>
          <p:cNvPr id="4" name="Slide Number Placeholder 3"/>
          <p:cNvSpPr>
            <a:spLocks noGrp="1"/>
          </p:cNvSpPr>
          <p:nvPr>
            <p:ph type="sldNum" sz="quarter" idx="12"/>
          </p:nvPr>
        </p:nvSpPr>
        <p:spPr/>
        <p:txBody>
          <a:bodyPr/>
          <a:lstStyle/>
          <a:p>
            <a:fld id="{BDD4B41F-7D7E-43C5-A5A1-26F4467A1EE3}" type="slidenum">
              <a:rPr lang="en-US" altLang="ko-KR" smtClean="0"/>
              <a:pPr/>
              <a:t>‹#›</a:t>
            </a:fld>
            <a:endParaRPr lang="en-US" altLang="ko-KR" dirty="0"/>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endParaRPr lang="en-US" altLang="ko-KR" dirty="0"/>
          </a:p>
        </p:txBody>
      </p:sp>
      <p:sp>
        <p:nvSpPr>
          <p:cNvPr id="9" name="Slide Number Placeholder 8"/>
          <p:cNvSpPr>
            <a:spLocks noGrp="1"/>
          </p:cNvSpPr>
          <p:nvPr>
            <p:ph type="sldNum" sz="quarter" idx="15"/>
          </p:nvPr>
        </p:nvSpPr>
        <p:spPr/>
        <p:txBody>
          <a:bodyPr/>
          <a:lstStyle/>
          <a:p>
            <a:fld id="{E8339A80-7311-4324-92BE-18AC65EC328D}" type="slidenum">
              <a:rPr lang="en-US" altLang="ko-KR" smtClean="0"/>
              <a:pPr/>
              <a:t>‹#›</a:t>
            </a:fld>
            <a:endParaRPr lang="en-US" altLang="ko-KR" dirty="0"/>
          </a:p>
        </p:txBody>
      </p:sp>
      <p:sp>
        <p:nvSpPr>
          <p:cNvPr id="10" name="Footer Placeholder 9"/>
          <p:cNvSpPr>
            <a:spLocks noGrp="1"/>
          </p:cNvSpPr>
          <p:nvPr>
            <p:ph type="ftr" sz="quarter" idx="16"/>
          </p:nvPr>
        </p:nvSpPr>
        <p:spPr/>
        <p:txBody>
          <a:bodyPr/>
          <a:lstStyle/>
          <a:p>
            <a:endParaRPr lang="en-US" altLang="ko-KR" dirty="0"/>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endParaRPr lang="en-US" altLang="ko-KR" dirty="0"/>
          </a:p>
        </p:txBody>
      </p:sp>
      <p:sp>
        <p:nvSpPr>
          <p:cNvPr id="9" name="Slide Number Placeholder 8"/>
          <p:cNvSpPr>
            <a:spLocks noGrp="1"/>
          </p:cNvSpPr>
          <p:nvPr>
            <p:ph type="sldNum" sz="quarter" idx="11"/>
          </p:nvPr>
        </p:nvSpPr>
        <p:spPr/>
        <p:txBody>
          <a:bodyPr/>
          <a:lstStyle/>
          <a:p>
            <a:fld id="{3D9F07FE-67BB-4CE3-AD26-6DC4FD03A53D}" type="slidenum">
              <a:rPr lang="en-US" altLang="ko-KR" smtClean="0"/>
              <a:pPr/>
              <a:t>‹#›</a:t>
            </a:fld>
            <a:endParaRPr lang="en-US" altLang="ko-KR" dirty="0"/>
          </a:p>
        </p:txBody>
      </p:sp>
      <p:sp>
        <p:nvSpPr>
          <p:cNvPr id="10" name="Footer Placeholder 9"/>
          <p:cNvSpPr>
            <a:spLocks noGrp="1"/>
          </p:cNvSpPr>
          <p:nvPr>
            <p:ph type="ftr" sz="quarter" idx="12"/>
          </p:nvPr>
        </p:nvSpPr>
        <p:spPr/>
        <p:txBody>
          <a:bodyPr/>
          <a:lstStyle/>
          <a:p>
            <a:endParaRPr lang="en-US" altLang="ko-KR" dirty="0"/>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altLang="ko-KR"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ltLang="ko-KR"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9161D79-A3F7-489E-B570-8CF79612C21E}" type="slidenum">
              <a:rPr lang="en-US" altLang="ko-KR" smtClean="0"/>
              <a:pPr/>
              <a:t>‹#›</a:t>
            </a:fld>
            <a:endParaRPr lang="en-US" altLang="ko-KR"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xmlns:p14="http://schemas.microsoft.com/office/powerpoint/2010/mai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pPr algn="r"/>
            <a:r>
              <a:rPr lang="en-US" altLang="en-US" dirty="0"/>
              <a:t>			</a:t>
            </a:r>
            <a:r>
              <a:rPr lang="en-US" altLang="en-US" sz="3600" b="1" dirty="0"/>
              <a:t>One-Point Perspective</a:t>
            </a:r>
            <a:endParaRPr lang="en-US" altLang="en-US" sz="3600" dirty="0"/>
          </a:p>
        </p:txBody>
      </p:sp>
      <p:sp>
        <p:nvSpPr>
          <p:cNvPr id="2050" name="Rectangle 2"/>
          <p:cNvSpPr>
            <a:spLocks noGrp="1" noChangeArrowheads="1"/>
          </p:cNvSpPr>
          <p:nvPr>
            <p:ph type="ctrTitle"/>
          </p:nvPr>
        </p:nvSpPr>
        <p:spPr/>
        <p:txBody>
          <a:bodyPr>
            <a:normAutofit/>
          </a:bodyPr>
          <a:lstStyle/>
          <a:p>
            <a:r>
              <a:rPr lang="en-US" altLang="en-US" sz="6600" dirty="0">
                <a:solidFill>
                  <a:srgbClr val="18605A"/>
                </a:solidFill>
                <a:effectLst>
                  <a:outerShdw blurRad="38100" dist="38100" dir="2700000" algn="tl">
                    <a:srgbClr val="C0C0C0"/>
                  </a:outerShdw>
                </a:effectLst>
              </a:rPr>
              <a:t>Perspective Drawing</a:t>
            </a:r>
            <a:endParaRPr lang="en-US" alt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a:stretch>
            <a:fillRect/>
          </a:stretch>
        </p:blipFill>
        <p:spPr bwMode="auto">
          <a:xfrm>
            <a:off x="1752600" y="1295400"/>
            <a:ext cx="5715000" cy="4572000"/>
          </a:xfrm>
          <a:prstGeom prst="rect">
            <a:avLst/>
          </a:prstGeom>
          <a:noFill/>
          <a:ln w="9525">
            <a:noFill/>
            <a:miter lim="800000"/>
            <a:headEnd/>
            <a:tailEnd/>
          </a:ln>
          <a:effectLst/>
        </p:spPr>
      </p:pic>
      <p:sp>
        <p:nvSpPr>
          <p:cNvPr id="29700" name="Rectangle 4"/>
          <p:cNvSpPr>
            <a:spLocks noChangeArrowheads="1"/>
          </p:cNvSpPr>
          <p:nvPr/>
        </p:nvSpPr>
        <p:spPr bwMode="auto">
          <a:xfrm>
            <a:off x="609600" y="533400"/>
            <a:ext cx="7924800" cy="523220"/>
          </a:xfrm>
          <a:prstGeom prst="rect">
            <a:avLst/>
          </a:prstGeom>
          <a:noFill/>
          <a:ln w="9525">
            <a:noFill/>
            <a:miter lim="800000"/>
            <a:headEnd/>
            <a:tailEnd/>
          </a:ln>
          <a:effectLst/>
        </p:spPr>
        <p:txBody>
          <a:bodyPr wrap="square">
            <a:spAutoFit/>
          </a:bodyPr>
          <a:lstStyle/>
          <a:p>
            <a:pPr algn="ctr"/>
            <a:r>
              <a:rPr lang="en-US" sz="2600" dirty="0"/>
              <a:t>Can you locate the </a:t>
            </a:r>
            <a:r>
              <a:rPr lang="en-US" sz="2800" dirty="0">
                <a:solidFill>
                  <a:schemeClr val="accent2"/>
                </a:solidFill>
              </a:rPr>
              <a:t>vanishing point</a:t>
            </a:r>
            <a:r>
              <a:rPr lang="en-US" sz="2600" dirty="0"/>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sz="half" idx="1"/>
          </p:nvPr>
        </p:nvSpPr>
        <p:spPr>
          <a:xfrm>
            <a:off x="685800" y="914400"/>
            <a:ext cx="3810000" cy="5181600"/>
          </a:xfrm>
        </p:spPr>
        <p:txBody>
          <a:bodyPr/>
          <a:lstStyle/>
          <a:p>
            <a:pPr>
              <a:buFont typeface="Wingdings" pitchFamily="2" charset="2"/>
              <a:buChar char="Ø"/>
            </a:pPr>
            <a:r>
              <a:rPr lang="en-US" altLang="en-US" sz="2600" b="1" dirty="0"/>
              <a:t>Artists use one-point perspective to show objects face-on</a:t>
            </a:r>
            <a:r>
              <a:rPr lang="en-US" altLang="en-US" sz="2600" b="1" dirty="0" smtClean="0"/>
              <a:t>.</a:t>
            </a:r>
          </a:p>
          <a:p>
            <a:pPr>
              <a:buFont typeface="Wingdings" pitchFamily="2" charset="2"/>
              <a:buChar char="Ø"/>
            </a:pPr>
            <a:endParaRPr lang="en-US" altLang="en-US" sz="2600" b="1" dirty="0" smtClean="0"/>
          </a:p>
          <a:p>
            <a:pPr>
              <a:buFont typeface="Wingdings" pitchFamily="2" charset="2"/>
              <a:buChar char="Ø"/>
            </a:pPr>
            <a:r>
              <a:rPr lang="en-US" altLang="en-US" sz="2600" b="1" dirty="0"/>
              <a:t>Most lines are vertical, horizontal, or orthogonal drawn to a single vanishing point.</a:t>
            </a:r>
            <a:endParaRPr lang="en-US" altLang="en-US" sz="2600" dirty="0"/>
          </a:p>
        </p:txBody>
      </p:sp>
      <p:pic>
        <p:nvPicPr>
          <p:cNvPr id="23557" name="Picture 5"/>
          <p:cNvPicPr>
            <a:picLocks noGrp="1" noChangeAspect="1" noChangeArrowheads="1"/>
          </p:cNvPicPr>
          <p:nvPr>
            <p:ph type="clipArt" sz="half" idx="2"/>
          </p:nvPr>
        </p:nvPicPr>
        <p:blipFill>
          <a:blip r:embed="rId2" cstate="print"/>
          <a:stretch>
            <a:fillRect/>
          </a:stretch>
        </p:blipFill>
        <p:spPr>
          <a:xfrm>
            <a:off x="4572000" y="838200"/>
            <a:ext cx="4145935" cy="4800600"/>
          </a:xfrm>
          <a:noFill/>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32" name="Rectangle 12"/>
          <p:cNvSpPr>
            <a:spLocks noGrp="1" noChangeArrowheads="1"/>
          </p:cNvSpPr>
          <p:nvPr>
            <p:ph type="body" sz="half" idx="1"/>
          </p:nvPr>
        </p:nvSpPr>
        <p:spPr>
          <a:xfrm>
            <a:off x="304800" y="0"/>
            <a:ext cx="4648200" cy="6858000"/>
          </a:xfrm>
        </p:spPr>
        <p:txBody>
          <a:bodyPr>
            <a:noAutofit/>
          </a:bodyPr>
          <a:lstStyle/>
          <a:p>
            <a:pPr>
              <a:lnSpc>
                <a:spcPct val="90000"/>
              </a:lnSpc>
              <a:buFont typeface="Wingdings" pitchFamily="2" charset="2"/>
              <a:buChar char="Ø"/>
            </a:pPr>
            <a:r>
              <a:rPr lang="en-US" altLang="en-US" b="1" dirty="0">
                <a:solidFill>
                  <a:srgbClr val="FFFFFF"/>
                </a:solidFill>
                <a:latin typeface="Times"/>
              </a:rPr>
              <a:t>The</a:t>
            </a:r>
            <a:r>
              <a:rPr lang="en-US" altLang="en-US" b="1" dirty="0" smtClean="0">
                <a:solidFill>
                  <a:srgbClr val="FFFFFF"/>
                </a:solidFill>
                <a:latin typeface="Times"/>
              </a:rPr>
              <a:t> </a:t>
            </a:r>
            <a:r>
              <a:rPr lang="en-US" altLang="en-US" sz="2800" b="1" dirty="0">
                <a:solidFill>
                  <a:schemeClr val="accent2"/>
                </a:solidFill>
                <a:latin typeface="Times"/>
              </a:rPr>
              <a:t>h</a:t>
            </a:r>
            <a:r>
              <a:rPr lang="en-US" altLang="en-US" sz="2800" b="1" dirty="0" smtClean="0">
                <a:solidFill>
                  <a:schemeClr val="accent2"/>
                </a:solidFill>
                <a:latin typeface="Times"/>
              </a:rPr>
              <a:t>orizon </a:t>
            </a:r>
            <a:r>
              <a:rPr lang="en-US" altLang="en-US" sz="2800" b="1" dirty="0">
                <a:solidFill>
                  <a:schemeClr val="accent2"/>
                </a:solidFill>
                <a:latin typeface="Times"/>
              </a:rPr>
              <a:t>l</a:t>
            </a:r>
            <a:r>
              <a:rPr lang="en-US" altLang="en-US" sz="2800" b="1" dirty="0" smtClean="0">
                <a:solidFill>
                  <a:schemeClr val="accent2"/>
                </a:solidFill>
                <a:latin typeface="Times"/>
              </a:rPr>
              <a:t>ine </a:t>
            </a:r>
            <a:r>
              <a:rPr lang="en-US" altLang="en-US" b="1" dirty="0">
                <a:solidFill>
                  <a:srgbClr val="FFFFFF"/>
                </a:solidFill>
                <a:latin typeface="Times"/>
              </a:rPr>
              <a:t>is horizontal, it goes from left to right and is parallel to the bottom edge of the picture</a:t>
            </a:r>
            <a:r>
              <a:rPr lang="en-US" altLang="en-US" b="1" dirty="0" smtClean="0">
                <a:solidFill>
                  <a:srgbClr val="FFFFFF"/>
                </a:solidFill>
                <a:latin typeface="Times"/>
              </a:rPr>
              <a:t>.</a:t>
            </a:r>
          </a:p>
          <a:p>
            <a:pPr>
              <a:lnSpc>
                <a:spcPct val="90000"/>
              </a:lnSpc>
              <a:buFont typeface="Wingdings" pitchFamily="2" charset="2"/>
              <a:buChar char="Ø"/>
            </a:pPr>
            <a:r>
              <a:rPr lang="en-US" altLang="en-US" sz="2600" b="1" dirty="0" smtClean="0">
                <a:solidFill>
                  <a:srgbClr val="FFFFFF"/>
                </a:solidFill>
              </a:rPr>
              <a:t>It  represents </a:t>
            </a:r>
            <a:r>
              <a:rPr lang="en-US" altLang="en-US" sz="2600" b="1" dirty="0">
                <a:solidFill>
                  <a:srgbClr val="FFFFFF"/>
                </a:solidFill>
              </a:rPr>
              <a:t>the viewer’s eye </a:t>
            </a:r>
            <a:r>
              <a:rPr lang="en-US" altLang="en-US" sz="2600" b="1" dirty="0" smtClean="0">
                <a:solidFill>
                  <a:srgbClr val="FFFFFF"/>
                </a:solidFill>
              </a:rPr>
              <a:t>level</a:t>
            </a:r>
            <a:r>
              <a:rPr lang="en-US" altLang="en-US" b="1" dirty="0" smtClean="0">
                <a:solidFill>
                  <a:srgbClr val="FFFFFF"/>
                </a:solidFill>
              </a:rPr>
              <a:t> and </a:t>
            </a:r>
            <a:r>
              <a:rPr lang="en-US" altLang="en-US" sz="2600" b="1" dirty="0" smtClean="0">
                <a:solidFill>
                  <a:srgbClr val="FFFFFF"/>
                </a:solidFill>
              </a:rPr>
              <a:t>is </a:t>
            </a:r>
            <a:r>
              <a:rPr lang="en-US" altLang="en-US" sz="2600" b="1" dirty="0">
                <a:solidFill>
                  <a:srgbClr val="FFFFFF"/>
                </a:solidFill>
              </a:rPr>
              <a:t>the place where the ground and the sky seem to </a:t>
            </a:r>
            <a:r>
              <a:rPr lang="en-US" altLang="en-US" sz="2600" b="1" dirty="0" smtClean="0">
                <a:solidFill>
                  <a:srgbClr val="FFFFFF"/>
                </a:solidFill>
              </a:rPr>
              <a:t>meet.</a:t>
            </a:r>
            <a:endParaRPr lang="en-US" altLang="en-US" b="1" dirty="0" smtClean="0">
              <a:solidFill>
                <a:srgbClr val="FFFFFF"/>
              </a:solidFill>
            </a:endParaRPr>
          </a:p>
          <a:p>
            <a:pPr>
              <a:lnSpc>
                <a:spcPct val="90000"/>
              </a:lnSpc>
              <a:buFont typeface="Wingdings" pitchFamily="2" charset="2"/>
              <a:buChar char="Ø"/>
            </a:pPr>
            <a:r>
              <a:rPr lang="en-US" altLang="en-US" sz="2600" b="1" dirty="0" smtClean="0">
                <a:solidFill>
                  <a:srgbClr val="FFFFFF"/>
                </a:solidFill>
              </a:rPr>
              <a:t>You </a:t>
            </a:r>
            <a:r>
              <a:rPr lang="en-US" altLang="en-US" sz="2600" b="1" dirty="0">
                <a:solidFill>
                  <a:srgbClr val="FFFFFF"/>
                </a:solidFill>
              </a:rPr>
              <a:t>can see the top of an object if it is below eye </a:t>
            </a:r>
            <a:r>
              <a:rPr lang="en-US" altLang="en-US" sz="2600" b="1" dirty="0" smtClean="0">
                <a:solidFill>
                  <a:srgbClr val="FFFFFF"/>
                </a:solidFill>
              </a:rPr>
              <a:t>level or </a:t>
            </a:r>
            <a:r>
              <a:rPr lang="en-US" altLang="en-US" sz="2600" b="1" dirty="0">
                <a:solidFill>
                  <a:srgbClr val="FFFFFF"/>
                </a:solidFill>
              </a:rPr>
              <a:t>below the</a:t>
            </a:r>
            <a:r>
              <a:rPr lang="en-US" altLang="en-US" sz="2600" b="1" dirty="0" smtClean="0">
                <a:solidFill>
                  <a:srgbClr val="FFFFFF"/>
                </a:solidFill>
              </a:rPr>
              <a:t> </a:t>
            </a:r>
            <a:r>
              <a:rPr lang="en-US" altLang="en-US" sz="2800" b="1" dirty="0" smtClean="0">
                <a:solidFill>
                  <a:srgbClr val="F3A447"/>
                </a:solidFill>
              </a:rPr>
              <a:t>horizon </a:t>
            </a:r>
            <a:r>
              <a:rPr lang="en-US" altLang="en-US" sz="2800" b="1" dirty="0">
                <a:solidFill>
                  <a:srgbClr val="F3A447"/>
                </a:solidFill>
              </a:rPr>
              <a:t>l</a:t>
            </a:r>
            <a:r>
              <a:rPr lang="en-US" altLang="en-US" sz="2800" b="1" dirty="0" smtClean="0">
                <a:solidFill>
                  <a:srgbClr val="F3A447"/>
                </a:solidFill>
              </a:rPr>
              <a:t>ine</a:t>
            </a:r>
            <a:r>
              <a:rPr lang="en-US" altLang="en-US" sz="2600" b="1" dirty="0">
                <a:solidFill>
                  <a:srgbClr val="FFFFFF"/>
                </a:solidFill>
              </a:rPr>
              <a:t>.</a:t>
            </a:r>
            <a:r>
              <a:rPr lang="en-US" altLang="en-US" sz="2600" b="1" dirty="0" smtClean="0">
                <a:solidFill>
                  <a:srgbClr val="FFFFFF"/>
                </a:solidFill>
              </a:rPr>
              <a:t> </a:t>
            </a:r>
          </a:p>
          <a:p>
            <a:pPr>
              <a:lnSpc>
                <a:spcPct val="90000"/>
              </a:lnSpc>
              <a:buFont typeface="Wingdings" pitchFamily="2" charset="2"/>
              <a:buChar char="Ø"/>
            </a:pPr>
            <a:r>
              <a:rPr lang="en-US" altLang="en-US" sz="2600" b="1" dirty="0" smtClean="0">
                <a:solidFill>
                  <a:srgbClr val="FFFFFF"/>
                </a:solidFill>
              </a:rPr>
              <a:t>If </a:t>
            </a:r>
            <a:r>
              <a:rPr lang="en-US" altLang="en-US" sz="2600" b="1" dirty="0">
                <a:solidFill>
                  <a:srgbClr val="FFFFFF"/>
                </a:solidFill>
              </a:rPr>
              <a:t>an object is above eye </a:t>
            </a:r>
            <a:r>
              <a:rPr lang="en-US" altLang="en-US" sz="2600" b="1" dirty="0" smtClean="0">
                <a:solidFill>
                  <a:srgbClr val="FFFFFF"/>
                </a:solidFill>
              </a:rPr>
              <a:t>level or </a:t>
            </a:r>
            <a:r>
              <a:rPr lang="en-US" altLang="en-US" sz="2600" b="1" dirty="0">
                <a:solidFill>
                  <a:srgbClr val="FFFFFF"/>
                </a:solidFill>
              </a:rPr>
              <a:t>above the</a:t>
            </a:r>
            <a:r>
              <a:rPr lang="en-US" altLang="en-US" sz="2600" b="1" dirty="0" smtClean="0">
                <a:solidFill>
                  <a:srgbClr val="FFFFFF"/>
                </a:solidFill>
              </a:rPr>
              <a:t> </a:t>
            </a:r>
            <a:r>
              <a:rPr lang="en-US" altLang="en-US" sz="2800" b="1" dirty="0">
                <a:solidFill>
                  <a:srgbClr val="F3A447"/>
                </a:solidFill>
              </a:rPr>
              <a:t>h</a:t>
            </a:r>
            <a:r>
              <a:rPr lang="en-US" altLang="en-US" sz="2800" b="1" dirty="0" smtClean="0">
                <a:solidFill>
                  <a:srgbClr val="F3A447"/>
                </a:solidFill>
              </a:rPr>
              <a:t>orizon </a:t>
            </a:r>
            <a:r>
              <a:rPr lang="en-US" altLang="en-US" sz="2800" b="1" dirty="0">
                <a:solidFill>
                  <a:srgbClr val="F3A447"/>
                </a:solidFill>
              </a:rPr>
              <a:t>l</a:t>
            </a:r>
            <a:r>
              <a:rPr lang="en-US" altLang="en-US" sz="2800" b="1" dirty="0" smtClean="0">
                <a:solidFill>
                  <a:srgbClr val="F3A447"/>
                </a:solidFill>
              </a:rPr>
              <a:t>ine</a:t>
            </a:r>
            <a:r>
              <a:rPr lang="en-US" altLang="en-US" sz="2600" b="1" dirty="0">
                <a:solidFill>
                  <a:srgbClr val="FFFFFF"/>
                </a:solidFill>
              </a:rPr>
              <a:t>, you can not see it’s top.</a:t>
            </a:r>
          </a:p>
        </p:txBody>
      </p:sp>
      <p:pic>
        <p:nvPicPr>
          <p:cNvPr id="5133" name="Picture 13"/>
          <p:cNvPicPr>
            <a:picLocks noGrp="1" noChangeAspect="1" noChangeArrowheads="1"/>
          </p:cNvPicPr>
          <p:nvPr>
            <p:ph type="clipArt" sz="half" idx="2"/>
          </p:nvPr>
        </p:nvPicPr>
        <p:blipFill>
          <a:blip r:embed="rId2" cstate="print"/>
          <a:stretch>
            <a:fillRect/>
          </a:stretch>
        </p:blipFill>
        <p:spPr>
          <a:xfrm>
            <a:off x="5029200" y="1676400"/>
            <a:ext cx="3886200" cy="3429000"/>
          </a:xfr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32">
                                            <p:txEl>
                                              <p:pRg st="0" end="0"/>
                                            </p:txEl>
                                          </p:spTgt>
                                        </p:tgtEl>
                                        <p:attrNameLst>
                                          <p:attrName>style.visibility</p:attrName>
                                        </p:attrNameLst>
                                      </p:cBhvr>
                                      <p:to>
                                        <p:strVal val="visible"/>
                                      </p:to>
                                    </p:set>
                                    <p:anim calcmode="lin" valueType="num">
                                      <p:cBhvr additive="base">
                                        <p:cTn id="7" dur="500" fill="hold"/>
                                        <p:tgtEl>
                                          <p:spTgt spid="51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32">
                                            <p:txEl>
                                              <p:pRg st="1" end="1"/>
                                            </p:txEl>
                                          </p:spTgt>
                                        </p:tgtEl>
                                        <p:attrNameLst>
                                          <p:attrName>style.visibility</p:attrName>
                                        </p:attrNameLst>
                                      </p:cBhvr>
                                      <p:to>
                                        <p:strVal val="visible"/>
                                      </p:to>
                                    </p:set>
                                    <p:anim calcmode="lin" valueType="num">
                                      <p:cBhvr additive="base">
                                        <p:cTn id="13" dur="500" fill="hold"/>
                                        <p:tgtEl>
                                          <p:spTgt spid="51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32">
                                            <p:txEl>
                                              <p:pRg st="2" end="2"/>
                                            </p:txEl>
                                          </p:spTgt>
                                        </p:tgtEl>
                                        <p:attrNameLst>
                                          <p:attrName>style.visibility</p:attrName>
                                        </p:attrNameLst>
                                      </p:cBhvr>
                                      <p:to>
                                        <p:strVal val="visible"/>
                                      </p:to>
                                    </p:set>
                                    <p:anim calcmode="lin" valueType="num">
                                      <p:cBhvr additive="base">
                                        <p:cTn id="19" dur="500" fill="hold"/>
                                        <p:tgtEl>
                                          <p:spTgt spid="51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32">
                                            <p:txEl>
                                              <p:pRg st="3" end="3"/>
                                            </p:txEl>
                                          </p:spTgt>
                                        </p:tgtEl>
                                        <p:attrNameLst>
                                          <p:attrName>style.visibility</p:attrName>
                                        </p:attrNameLst>
                                      </p:cBhvr>
                                      <p:to>
                                        <p:strVal val="visible"/>
                                      </p:to>
                                    </p:set>
                                    <p:anim calcmode="lin" valueType="num">
                                      <p:cBhvr additive="base">
                                        <p:cTn id="25" dur="500" fill="hold"/>
                                        <p:tgtEl>
                                          <p:spTgt spid="51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3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2209800" y="3145461"/>
            <a:ext cx="5257800" cy="3712539"/>
          </a:xfrm>
          <a:prstGeom prst="rect">
            <a:avLst/>
          </a:prstGeom>
          <a:noFill/>
          <a:ln w="9525">
            <a:noFill/>
            <a:miter lim="800000"/>
            <a:headEnd/>
            <a:tailEnd/>
          </a:ln>
          <a:effectLst/>
        </p:spPr>
      </p:pic>
      <p:sp>
        <p:nvSpPr>
          <p:cNvPr id="10244" name="Rectangle 4"/>
          <p:cNvSpPr>
            <a:spLocks noChangeArrowheads="1"/>
          </p:cNvSpPr>
          <p:nvPr/>
        </p:nvSpPr>
        <p:spPr bwMode="auto">
          <a:xfrm>
            <a:off x="838200" y="381000"/>
            <a:ext cx="7588250" cy="2646878"/>
          </a:xfrm>
          <a:prstGeom prst="rect">
            <a:avLst/>
          </a:prstGeom>
          <a:noFill/>
          <a:ln w="9525">
            <a:noFill/>
            <a:miter lim="800000"/>
            <a:headEnd/>
            <a:tailEnd/>
          </a:ln>
          <a:effectLst/>
        </p:spPr>
        <p:txBody>
          <a:bodyPr>
            <a:spAutoFit/>
          </a:bodyPr>
          <a:lstStyle/>
          <a:p>
            <a:r>
              <a:rPr lang="en-US" sz="2600" b="1" dirty="0"/>
              <a:t>Place a dot in the middle of the</a:t>
            </a:r>
            <a:r>
              <a:rPr lang="en-US" sz="2600" b="1" dirty="0" smtClean="0"/>
              <a:t> </a:t>
            </a:r>
            <a:r>
              <a:rPr lang="en-US" sz="2800" b="1" dirty="0">
                <a:solidFill>
                  <a:schemeClr val="accent2"/>
                </a:solidFill>
              </a:rPr>
              <a:t>h</a:t>
            </a:r>
            <a:r>
              <a:rPr lang="en-US" sz="2800" b="1" dirty="0" smtClean="0">
                <a:solidFill>
                  <a:schemeClr val="accent2"/>
                </a:solidFill>
              </a:rPr>
              <a:t>orizon </a:t>
            </a:r>
            <a:r>
              <a:rPr lang="en-US" sz="2800" b="1" dirty="0">
                <a:solidFill>
                  <a:schemeClr val="accent2"/>
                </a:solidFill>
              </a:rPr>
              <a:t>l</a:t>
            </a:r>
            <a:r>
              <a:rPr lang="en-US" sz="2800" b="1" dirty="0" smtClean="0">
                <a:solidFill>
                  <a:schemeClr val="accent2"/>
                </a:solidFill>
              </a:rPr>
              <a:t>ine</a:t>
            </a:r>
            <a:r>
              <a:rPr lang="en-US" sz="2600" b="1" dirty="0"/>
              <a:t>. This is your </a:t>
            </a:r>
            <a:r>
              <a:rPr lang="en-US" sz="2800" b="1" dirty="0">
                <a:solidFill>
                  <a:srgbClr val="F3A447"/>
                </a:solidFill>
              </a:rPr>
              <a:t>vanishing point</a:t>
            </a:r>
            <a:r>
              <a:rPr lang="en-US" sz="2600" b="1" dirty="0" smtClean="0"/>
              <a:t>.  </a:t>
            </a:r>
            <a:r>
              <a:rPr lang="en-US" sz="2600" b="1" dirty="0"/>
              <a:t>In </a:t>
            </a:r>
            <a:r>
              <a:rPr lang="en-US" sz="2800" b="1" dirty="0">
                <a:solidFill>
                  <a:srgbClr val="F3A447"/>
                </a:solidFill>
              </a:rPr>
              <a:t>one-point perspective </a:t>
            </a:r>
            <a:r>
              <a:rPr lang="en-US" sz="2600" b="1" dirty="0"/>
              <a:t>the</a:t>
            </a:r>
            <a:r>
              <a:rPr lang="en-US" sz="2600" b="1" dirty="0" smtClean="0"/>
              <a:t> </a:t>
            </a:r>
            <a:r>
              <a:rPr lang="en-US" sz="2800" b="1" dirty="0">
                <a:solidFill>
                  <a:srgbClr val="F3A447"/>
                </a:solidFill>
              </a:rPr>
              <a:t>v</a:t>
            </a:r>
            <a:r>
              <a:rPr lang="en-US" sz="2800" b="1" dirty="0" smtClean="0">
                <a:solidFill>
                  <a:srgbClr val="F3A447"/>
                </a:solidFill>
              </a:rPr>
              <a:t>anishing </a:t>
            </a:r>
            <a:r>
              <a:rPr lang="en-US" sz="2800" b="1" dirty="0">
                <a:solidFill>
                  <a:srgbClr val="F3A447"/>
                </a:solidFill>
              </a:rPr>
              <a:t>p</a:t>
            </a:r>
            <a:r>
              <a:rPr lang="en-US" sz="2800" b="1" dirty="0" smtClean="0">
                <a:solidFill>
                  <a:srgbClr val="F3A447"/>
                </a:solidFill>
              </a:rPr>
              <a:t>oint</a:t>
            </a:r>
            <a:r>
              <a:rPr lang="en-US" sz="2600" b="1" dirty="0"/>
              <a:t>, </a:t>
            </a:r>
            <a:r>
              <a:rPr lang="en-US" sz="2600" b="1" dirty="0" smtClean="0"/>
              <a:t>represented, </a:t>
            </a:r>
            <a:r>
              <a:rPr lang="en-US" sz="2600" b="1" dirty="0"/>
              <a:t>is always on the Horizon Line.</a:t>
            </a:r>
            <a:r>
              <a:rPr lang="en-US" sz="2600" b="1" dirty="0" smtClean="0"/>
              <a:t>  As </a:t>
            </a:r>
            <a:r>
              <a:rPr lang="en-US" sz="2600" b="1" dirty="0"/>
              <a:t>things get closer to the</a:t>
            </a:r>
            <a:r>
              <a:rPr lang="en-US" sz="2600" b="1" dirty="0" smtClean="0"/>
              <a:t> </a:t>
            </a:r>
            <a:r>
              <a:rPr lang="en-US" sz="2800" b="1" dirty="0">
                <a:solidFill>
                  <a:srgbClr val="F3A447"/>
                </a:solidFill>
              </a:rPr>
              <a:t>v</a:t>
            </a:r>
            <a:r>
              <a:rPr lang="en-US" sz="2800" b="1" dirty="0" smtClean="0">
                <a:solidFill>
                  <a:srgbClr val="F3A447"/>
                </a:solidFill>
              </a:rPr>
              <a:t>anishing </a:t>
            </a:r>
            <a:r>
              <a:rPr lang="en-US" sz="2800" b="1" dirty="0">
                <a:solidFill>
                  <a:srgbClr val="F3A447"/>
                </a:solidFill>
              </a:rPr>
              <a:t>p</a:t>
            </a:r>
            <a:r>
              <a:rPr lang="en-US" sz="2800" b="1" dirty="0" smtClean="0">
                <a:solidFill>
                  <a:srgbClr val="F3A447"/>
                </a:solidFill>
              </a:rPr>
              <a:t>oint</a:t>
            </a:r>
            <a:r>
              <a:rPr lang="en-US" sz="2600" b="1" dirty="0" smtClean="0"/>
              <a:t> </a:t>
            </a:r>
            <a:r>
              <a:rPr lang="en-US" sz="2600" b="1" dirty="0"/>
              <a:t>they get smaller and smaller until they appear to vanish.</a:t>
            </a:r>
          </a:p>
          <a:p>
            <a:endParaRPr lang="en-US" sz="26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3968750" y="1641475"/>
            <a:ext cx="184150" cy="401638"/>
          </a:xfrm>
          <a:prstGeom prst="rect">
            <a:avLst/>
          </a:prstGeom>
          <a:noFill/>
          <a:ln w="9525">
            <a:noFill/>
            <a:miter lim="800000"/>
            <a:headEnd/>
            <a:tailEnd/>
          </a:ln>
          <a:effectLst/>
        </p:spPr>
        <p:txBody>
          <a:bodyPr wrap="none">
            <a:spAutoFit/>
          </a:bodyPr>
          <a:lstStyle/>
          <a:p>
            <a:pPr algn="ctr"/>
            <a:endParaRPr lang="en-US" sz="2000" dirty="0">
              <a:solidFill>
                <a:srgbClr val="000000"/>
              </a:solidFill>
              <a:latin typeface="Verdana" charset="0"/>
            </a:endParaRPr>
          </a:p>
        </p:txBody>
      </p:sp>
      <p:pic>
        <p:nvPicPr>
          <p:cNvPr id="6148" name="Picture 4"/>
          <p:cNvPicPr>
            <a:picLocks noChangeAspect="1" noChangeArrowheads="1"/>
          </p:cNvPicPr>
          <p:nvPr/>
        </p:nvPicPr>
        <p:blipFill>
          <a:blip r:embed="rId2" cstate="print"/>
          <a:srcRect/>
          <a:stretch>
            <a:fillRect/>
          </a:stretch>
        </p:blipFill>
        <p:spPr bwMode="auto">
          <a:xfrm>
            <a:off x="1219200" y="1066800"/>
            <a:ext cx="6799459" cy="4800600"/>
          </a:xfrm>
          <a:prstGeom prst="rect">
            <a:avLst/>
          </a:prstGeom>
          <a:noFill/>
          <a:ln w="9525">
            <a:noFill/>
            <a:miter lim="800000"/>
            <a:headEnd/>
            <a:tailEnd/>
          </a:ln>
          <a:effectLst/>
        </p:spPr>
      </p:pic>
      <p:sp>
        <p:nvSpPr>
          <p:cNvPr id="6149" name="Rectangle 5"/>
          <p:cNvSpPr>
            <a:spLocks noChangeArrowheads="1"/>
          </p:cNvSpPr>
          <p:nvPr/>
        </p:nvSpPr>
        <p:spPr bwMode="auto">
          <a:xfrm>
            <a:off x="685800" y="304800"/>
            <a:ext cx="7867650" cy="492443"/>
          </a:xfrm>
          <a:prstGeom prst="rect">
            <a:avLst/>
          </a:prstGeom>
          <a:noFill/>
          <a:ln w="9525">
            <a:noFill/>
            <a:miter lim="800000"/>
            <a:headEnd/>
            <a:tailEnd/>
          </a:ln>
          <a:effectLst/>
        </p:spPr>
        <p:txBody>
          <a:bodyPr wrap="square">
            <a:spAutoFit/>
          </a:bodyPr>
          <a:lstStyle/>
          <a:p>
            <a:pPr algn="ctr"/>
            <a:r>
              <a:rPr lang="en-US" sz="2600" b="1" dirty="0"/>
              <a:t>Draw a square or rectangle In your picture plane.</a:t>
            </a:r>
            <a:endParaRPr lang="en-US" sz="2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533400" y="304800"/>
            <a:ext cx="8382000" cy="1292662"/>
          </a:xfrm>
          <a:prstGeom prst="rect">
            <a:avLst/>
          </a:prstGeom>
          <a:noFill/>
          <a:ln w="9525">
            <a:noFill/>
            <a:miter lim="800000"/>
            <a:headEnd/>
            <a:tailEnd/>
          </a:ln>
          <a:effectLst/>
        </p:spPr>
        <p:txBody>
          <a:bodyPr wrap="square">
            <a:spAutoFit/>
          </a:bodyPr>
          <a:lstStyle/>
          <a:p>
            <a:r>
              <a:rPr lang="en-US" sz="2600" b="1" dirty="0"/>
              <a:t>Now connect three corners of your rectangle or square to the vanishing point. These are orthogonals. </a:t>
            </a:r>
          </a:p>
          <a:p>
            <a:endParaRPr lang="en-US" sz="2600" b="1" dirty="0"/>
          </a:p>
          <a:p>
            <a:endParaRPr lang="en-US" sz="2600" dirty="0"/>
          </a:p>
        </p:txBody>
      </p:sp>
      <p:pic>
        <p:nvPicPr>
          <p:cNvPr id="1028" name="Picture 4"/>
          <p:cNvPicPr>
            <a:picLocks noChangeAspect="1" noChangeArrowheads="1"/>
          </p:cNvPicPr>
          <p:nvPr/>
        </p:nvPicPr>
        <p:blipFill>
          <a:blip r:embed="rId2" cstate="print"/>
          <a:srcRect/>
          <a:stretch>
            <a:fillRect/>
          </a:stretch>
        </p:blipFill>
        <p:spPr bwMode="auto">
          <a:xfrm>
            <a:off x="1600200" y="1295400"/>
            <a:ext cx="5943600" cy="4981614"/>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srcRect/>
          <a:stretch>
            <a:fillRect/>
          </a:stretch>
        </p:blipFill>
        <p:spPr bwMode="auto">
          <a:xfrm>
            <a:off x="1447800" y="1524000"/>
            <a:ext cx="6324600" cy="4467008"/>
          </a:xfrm>
          <a:prstGeom prst="rect">
            <a:avLst/>
          </a:prstGeom>
          <a:noFill/>
          <a:ln w="9525">
            <a:noFill/>
            <a:miter lim="800000"/>
            <a:headEnd/>
            <a:tailEnd/>
          </a:ln>
          <a:effectLst/>
        </p:spPr>
      </p:pic>
      <p:sp>
        <p:nvSpPr>
          <p:cNvPr id="26628" name="Rectangle 4"/>
          <p:cNvSpPr>
            <a:spLocks noChangeArrowheads="1"/>
          </p:cNvSpPr>
          <p:nvPr/>
        </p:nvSpPr>
        <p:spPr bwMode="auto">
          <a:xfrm>
            <a:off x="609600" y="381001"/>
            <a:ext cx="8229599" cy="892552"/>
          </a:xfrm>
          <a:prstGeom prst="rect">
            <a:avLst/>
          </a:prstGeom>
          <a:noFill/>
          <a:ln w="9525">
            <a:noFill/>
            <a:miter lim="800000"/>
            <a:headEnd/>
            <a:tailEnd/>
          </a:ln>
          <a:effectLst/>
        </p:spPr>
        <p:txBody>
          <a:bodyPr wrap="square">
            <a:spAutoFit/>
          </a:bodyPr>
          <a:lstStyle/>
          <a:p>
            <a:r>
              <a:rPr lang="en-US" sz="2600" b="1" dirty="0"/>
              <a:t>Draw a horizontal line between the two orthogonals </a:t>
            </a:r>
          </a:p>
          <a:p>
            <a:r>
              <a:rPr lang="en-US" sz="2600" b="1" dirty="0"/>
              <a:t>where you want your forms to end.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023938" y="1641475"/>
            <a:ext cx="7205662" cy="701675"/>
          </a:xfrm>
          <a:prstGeom prst="rect">
            <a:avLst/>
          </a:prstGeom>
          <a:noFill/>
          <a:ln w="9525">
            <a:noFill/>
            <a:miter lim="800000"/>
            <a:headEnd/>
            <a:tailEnd/>
          </a:ln>
          <a:effectLst/>
        </p:spPr>
        <p:txBody>
          <a:bodyPr>
            <a:spAutoFit/>
          </a:bodyPr>
          <a:lstStyle/>
          <a:p>
            <a:endParaRPr lang="en-US" sz="1600" dirty="0">
              <a:solidFill>
                <a:srgbClr val="000000"/>
              </a:solidFill>
              <a:latin typeface="Times New Roman" pitchFamily="18" charset="0"/>
            </a:endParaRPr>
          </a:p>
          <a:p>
            <a:endParaRPr lang="en-US" dirty="0"/>
          </a:p>
        </p:txBody>
      </p:sp>
      <p:pic>
        <p:nvPicPr>
          <p:cNvPr id="7172" name="Picture 4"/>
          <p:cNvPicPr>
            <a:picLocks noChangeAspect="1" noChangeArrowheads="1"/>
          </p:cNvPicPr>
          <p:nvPr/>
        </p:nvPicPr>
        <p:blipFill>
          <a:blip r:embed="rId2" cstate="print"/>
          <a:srcRect/>
          <a:stretch>
            <a:fillRect/>
          </a:stretch>
        </p:blipFill>
        <p:spPr bwMode="auto">
          <a:xfrm>
            <a:off x="1676400" y="2209800"/>
            <a:ext cx="5791200" cy="4089790"/>
          </a:xfrm>
          <a:prstGeom prst="rect">
            <a:avLst/>
          </a:prstGeom>
          <a:noFill/>
          <a:ln w="9525">
            <a:noFill/>
            <a:miter lim="800000"/>
            <a:headEnd/>
            <a:tailEnd/>
          </a:ln>
          <a:effectLst/>
        </p:spPr>
      </p:pic>
      <p:sp>
        <p:nvSpPr>
          <p:cNvPr id="7173" name="Rectangle 5"/>
          <p:cNvSpPr>
            <a:spLocks noChangeArrowheads="1"/>
          </p:cNvSpPr>
          <p:nvPr/>
        </p:nvSpPr>
        <p:spPr bwMode="auto">
          <a:xfrm>
            <a:off x="609600" y="304800"/>
            <a:ext cx="7848600" cy="3323987"/>
          </a:xfrm>
          <a:prstGeom prst="rect">
            <a:avLst/>
          </a:prstGeom>
          <a:noFill/>
          <a:ln w="9525">
            <a:noFill/>
            <a:miter lim="800000"/>
            <a:headEnd/>
            <a:tailEnd/>
          </a:ln>
          <a:effectLst/>
        </p:spPr>
        <p:txBody>
          <a:bodyPr>
            <a:spAutoFit/>
          </a:bodyPr>
          <a:lstStyle/>
          <a:p>
            <a:r>
              <a:rPr lang="en-US" sz="2600" b="1" dirty="0"/>
              <a:t>Vertical lines go from the top of the page to bottom of the page and are perpendicular to the bottom edge of the picture. Along with orthogonal and horizontal lines they make up a </a:t>
            </a:r>
            <a:r>
              <a:rPr lang="en-US" sz="2800" b="1" dirty="0">
                <a:solidFill>
                  <a:schemeClr val="accent2"/>
                </a:solidFill>
              </a:rPr>
              <a:t>one-point perspective</a:t>
            </a:r>
            <a:r>
              <a:rPr lang="en-US" sz="2600" b="1" dirty="0"/>
              <a:t> drawing. 	</a:t>
            </a:r>
          </a:p>
          <a:p>
            <a:endParaRPr lang="en-US" sz="2600" b="1" dirty="0"/>
          </a:p>
          <a:p>
            <a:endParaRPr lang="en-US" sz="2600" dirty="0">
              <a:latin typeface="Verdana" charset="0"/>
            </a:endParaRPr>
          </a:p>
          <a:p>
            <a:endParaRPr lang="en-US" sz="2600" dirty="0">
              <a:latin typeface="Times New Roman" pitchFamily="18" charset="0"/>
            </a:endParaRPr>
          </a:p>
          <a:p>
            <a:endParaRPr lang="en-US" sz="2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609600" y="533400"/>
            <a:ext cx="8077200" cy="892552"/>
          </a:xfrm>
          <a:prstGeom prst="rect">
            <a:avLst/>
          </a:prstGeom>
          <a:noFill/>
          <a:ln w="9525">
            <a:noFill/>
            <a:miter lim="800000"/>
            <a:headEnd/>
            <a:tailEnd/>
          </a:ln>
          <a:effectLst/>
        </p:spPr>
        <p:txBody>
          <a:bodyPr wrap="square">
            <a:spAutoFit/>
          </a:bodyPr>
          <a:lstStyle/>
          <a:p>
            <a:r>
              <a:rPr lang="en-US" sz="2600" b="1" dirty="0"/>
              <a:t>Erase the orthogonals to complete your form. You now have a 3-D form in one-point perspective.</a:t>
            </a:r>
          </a:p>
        </p:txBody>
      </p:sp>
      <p:pic>
        <p:nvPicPr>
          <p:cNvPr id="8196" name="Picture 4"/>
          <p:cNvPicPr>
            <a:picLocks noChangeAspect="1" noChangeArrowheads="1"/>
          </p:cNvPicPr>
          <p:nvPr/>
        </p:nvPicPr>
        <p:blipFill>
          <a:blip r:embed="rId2" cstate="print"/>
          <a:srcRect/>
          <a:stretch>
            <a:fillRect/>
          </a:stretch>
        </p:blipFill>
        <p:spPr bwMode="auto">
          <a:xfrm>
            <a:off x="1447800" y="1600200"/>
            <a:ext cx="6324600" cy="4465008"/>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srcRect/>
          <a:stretch>
            <a:fillRect/>
          </a:stretch>
        </p:blipFill>
        <p:spPr bwMode="auto">
          <a:xfrm>
            <a:off x="685799" y="304800"/>
            <a:ext cx="4245429" cy="2971800"/>
          </a:xfrm>
          <a:prstGeom prst="rect">
            <a:avLst/>
          </a:prstGeom>
          <a:noFill/>
          <a:ln w="9525">
            <a:noFill/>
            <a:miter lim="800000"/>
            <a:headEnd/>
            <a:tailEnd/>
          </a:ln>
          <a:effectLst/>
        </p:spPr>
      </p:pic>
      <p:pic>
        <p:nvPicPr>
          <p:cNvPr id="27652" name="Picture 4"/>
          <p:cNvPicPr>
            <a:picLocks noChangeAspect="1" noChangeArrowheads="1"/>
          </p:cNvPicPr>
          <p:nvPr/>
        </p:nvPicPr>
        <p:blipFill>
          <a:blip r:embed="rId3" cstate="print"/>
          <a:srcRect/>
          <a:stretch>
            <a:fillRect/>
          </a:stretch>
        </p:blipFill>
        <p:spPr bwMode="auto">
          <a:xfrm>
            <a:off x="5181600" y="457200"/>
            <a:ext cx="3674894" cy="2590800"/>
          </a:xfrm>
          <a:prstGeom prst="rect">
            <a:avLst/>
          </a:prstGeom>
          <a:noFill/>
          <a:ln w="9525">
            <a:noFill/>
            <a:miter lim="800000"/>
            <a:headEnd/>
            <a:tailEnd/>
          </a:ln>
          <a:effectLst/>
        </p:spPr>
      </p:pic>
      <p:pic>
        <p:nvPicPr>
          <p:cNvPr id="27653" name="Picture 5"/>
          <p:cNvPicPr>
            <a:picLocks noChangeAspect="1" noChangeArrowheads="1"/>
          </p:cNvPicPr>
          <p:nvPr/>
        </p:nvPicPr>
        <p:blipFill>
          <a:blip r:embed="rId4" cstate="print"/>
          <a:srcRect/>
          <a:stretch>
            <a:fillRect/>
          </a:stretch>
        </p:blipFill>
        <p:spPr bwMode="auto">
          <a:xfrm>
            <a:off x="381000" y="3733800"/>
            <a:ext cx="3810000" cy="2686050"/>
          </a:xfrm>
          <a:prstGeom prst="rect">
            <a:avLst/>
          </a:prstGeom>
          <a:noFill/>
          <a:ln w="9525">
            <a:noFill/>
            <a:miter lim="800000"/>
            <a:headEnd/>
            <a:tailEnd/>
          </a:ln>
          <a:effectLst/>
        </p:spPr>
      </p:pic>
      <p:pic>
        <p:nvPicPr>
          <p:cNvPr id="27654" name="Picture 6"/>
          <p:cNvPicPr>
            <a:picLocks noChangeAspect="1" noChangeArrowheads="1"/>
          </p:cNvPicPr>
          <p:nvPr/>
        </p:nvPicPr>
        <p:blipFill>
          <a:blip r:embed="rId5" cstate="print"/>
          <a:srcRect/>
          <a:stretch>
            <a:fillRect/>
          </a:stretch>
        </p:blipFill>
        <p:spPr bwMode="auto">
          <a:xfrm>
            <a:off x="4800600" y="3429000"/>
            <a:ext cx="3674894" cy="2590800"/>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pPr>
              <a:buFont typeface="Wingdings" pitchFamily="2" charset="2"/>
              <a:buChar char="Ø"/>
            </a:pPr>
            <a:r>
              <a:rPr lang="en-US" altLang="en-US" b="1" dirty="0"/>
              <a:t>During the Renaissance artists became interested in making </a:t>
            </a:r>
            <a:r>
              <a:rPr lang="en-US" altLang="en-US" sz="2800" b="1" dirty="0">
                <a:solidFill>
                  <a:schemeClr val="accent2"/>
                </a:solidFill>
              </a:rPr>
              <a:t>two-</a:t>
            </a:r>
            <a:r>
              <a:rPr lang="en-US" altLang="en-US" sz="2800" b="1" dirty="0" smtClean="0">
                <a:solidFill>
                  <a:schemeClr val="accent2"/>
                </a:solidFill>
              </a:rPr>
              <a:t>dimensional </a:t>
            </a:r>
            <a:r>
              <a:rPr lang="en-US" altLang="en-US" b="1" dirty="0" smtClean="0"/>
              <a:t>artwork </a:t>
            </a:r>
            <a:r>
              <a:rPr lang="en-US" altLang="en-US" dirty="0" smtClean="0"/>
              <a:t>(</a:t>
            </a:r>
            <a:r>
              <a:rPr lang="en-US" altLang="en-US" i="1" u="sng" dirty="0" smtClean="0"/>
              <a:t>objects that have length and width</a:t>
            </a:r>
            <a:r>
              <a:rPr lang="en-US" altLang="en-US" dirty="0" smtClean="0"/>
              <a:t>) </a:t>
            </a:r>
            <a:r>
              <a:rPr lang="en-US" altLang="en-US" b="1" dirty="0" smtClean="0"/>
              <a:t>look </a:t>
            </a:r>
            <a:r>
              <a:rPr lang="en-US" altLang="en-US" b="1" dirty="0">
                <a:solidFill>
                  <a:schemeClr val="accent2"/>
                </a:solidFill>
              </a:rPr>
              <a:t>three-</a:t>
            </a:r>
            <a:r>
              <a:rPr lang="en-US" altLang="en-US" b="1" dirty="0" smtClean="0">
                <a:solidFill>
                  <a:schemeClr val="accent2"/>
                </a:solidFill>
              </a:rPr>
              <a:t>dimensional </a:t>
            </a:r>
            <a:r>
              <a:rPr lang="en-US" altLang="en-US" u="sng" dirty="0" smtClean="0"/>
              <a:t>(</a:t>
            </a:r>
            <a:r>
              <a:rPr lang="en-US" altLang="en-US" i="1" u="sng" dirty="0" smtClean="0"/>
              <a:t>objects having height, width, and depth</a:t>
            </a:r>
            <a:r>
              <a:rPr lang="en-US" altLang="en-US" u="sng" dirty="0" smtClean="0"/>
              <a:t>)</a:t>
            </a:r>
            <a:r>
              <a:rPr lang="en-US" altLang="en-US" dirty="0" smtClean="0"/>
              <a:t> </a:t>
            </a:r>
            <a:r>
              <a:rPr lang="en-US" altLang="en-US" b="1" dirty="0" smtClean="0"/>
              <a:t>.</a:t>
            </a:r>
          </a:p>
          <a:p>
            <a:pPr>
              <a:buNone/>
            </a:pPr>
            <a:r>
              <a:rPr lang="en-US" altLang="en-US" b="1" dirty="0" smtClean="0"/>
              <a:t> </a:t>
            </a:r>
            <a:endParaRPr lang="en-US" altLang="en-US" b="1" dirty="0"/>
          </a:p>
          <a:p>
            <a:pPr>
              <a:buFont typeface="Wingdings" pitchFamily="2" charset="2"/>
              <a:buChar char="Ø"/>
            </a:pPr>
            <a:r>
              <a:rPr lang="en-US" altLang="en-US" sz="2800" b="1" dirty="0">
                <a:solidFill>
                  <a:schemeClr val="accent2"/>
                </a:solidFill>
              </a:rPr>
              <a:t>Renaissance</a:t>
            </a:r>
            <a:r>
              <a:rPr lang="en-US" altLang="en-US" b="1" dirty="0"/>
              <a:t>- (1450-1600): </a:t>
            </a:r>
            <a:r>
              <a:rPr lang="en-US" altLang="en-US" i="1" u="sng" dirty="0"/>
              <a:t>The Renaissance began in Italy and spread through Northern Europe. Art, Science, and Literature grew during this time. </a:t>
            </a:r>
            <a:endParaRPr lang="en-US" altLang="en-US" i="1" u="sng" dirty="0">
              <a:solidFill>
                <a:schemeClr val="accent2"/>
              </a:solidFill>
            </a:endParaRPr>
          </a:p>
        </p:txBody>
      </p:sp>
      <p:sp>
        <p:nvSpPr>
          <p:cNvPr id="11266" name="Rectangle 2"/>
          <p:cNvSpPr>
            <a:spLocks noGrp="1" noChangeArrowheads="1"/>
          </p:cNvSpPr>
          <p:nvPr>
            <p:ph type="title"/>
          </p:nvPr>
        </p:nvSpPr>
        <p:spPr/>
        <p:txBody>
          <a:bodyPr/>
          <a:lstStyle/>
          <a:p>
            <a:r>
              <a:rPr lang="en-US" altLang="en-US" dirty="0"/>
              <a:t>Perspective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5" name="Rectangle 7"/>
          <p:cNvSpPr>
            <a:spLocks noGrp="1" noChangeArrowheads="1"/>
          </p:cNvSpPr>
          <p:nvPr>
            <p:ph type="body" sz="half" idx="1"/>
          </p:nvPr>
        </p:nvSpPr>
        <p:spPr>
          <a:xfrm>
            <a:off x="533400" y="533400"/>
            <a:ext cx="3962400" cy="5791200"/>
          </a:xfrm>
        </p:spPr>
        <p:txBody>
          <a:bodyPr>
            <a:normAutofit lnSpcReduction="10000"/>
          </a:bodyPr>
          <a:lstStyle/>
          <a:p>
            <a:pPr>
              <a:buFont typeface="Wingdings" pitchFamily="2" charset="2"/>
              <a:buChar char="Ø"/>
            </a:pPr>
            <a:r>
              <a:rPr lang="en-US" altLang="en-US" sz="2600" b="1" dirty="0"/>
              <a:t>Many of the earlier works artists created showed little </a:t>
            </a:r>
            <a:r>
              <a:rPr lang="en-US" altLang="en-US" sz="2800" b="1" dirty="0" smtClean="0">
                <a:solidFill>
                  <a:schemeClr val="accent2"/>
                </a:solidFill>
              </a:rPr>
              <a:t>depth </a:t>
            </a:r>
            <a:r>
              <a:rPr lang="en-US" altLang="en-US" i="1" u="sng" dirty="0" smtClean="0"/>
              <a:t>(in drawing depth is the receding space that indicates a three dimensional space)</a:t>
            </a:r>
            <a:r>
              <a:rPr lang="en-US" altLang="en-US" sz="2600" b="1" dirty="0" smtClean="0"/>
              <a:t>.</a:t>
            </a:r>
          </a:p>
          <a:p>
            <a:pPr>
              <a:buNone/>
            </a:pPr>
            <a:r>
              <a:rPr lang="en-US" altLang="en-US" sz="2600" b="1" dirty="0" smtClean="0"/>
              <a:t> </a:t>
            </a:r>
            <a:endParaRPr lang="en-US" altLang="en-US" b="1" dirty="0"/>
          </a:p>
          <a:p>
            <a:pPr>
              <a:buFont typeface="Wingdings" pitchFamily="2" charset="2"/>
              <a:buChar char="Ø"/>
            </a:pPr>
            <a:r>
              <a:rPr lang="en-US" altLang="en-US" b="1" dirty="0" smtClean="0"/>
              <a:t>Does </a:t>
            </a:r>
            <a:r>
              <a:rPr lang="en-US" altLang="en-US" b="1" dirty="0"/>
              <a:t>this picture reflect depth? Why or why </a:t>
            </a:r>
            <a:r>
              <a:rPr lang="en-US" altLang="en-US" b="1" dirty="0" smtClean="0"/>
              <a:t>not</a:t>
            </a:r>
          </a:p>
          <a:p>
            <a:pPr>
              <a:buNone/>
            </a:pPr>
            <a:endParaRPr lang="en-US" altLang="en-US" sz="2200" b="1" dirty="0" smtClean="0"/>
          </a:p>
          <a:p>
            <a:pPr>
              <a:buFont typeface="Wingdings" pitchFamily="2" charset="2"/>
              <a:buChar char="Ø"/>
            </a:pPr>
            <a:r>
              <a:rPr lang="en-US" altLang="en-US" b="1" dirty="0" smtClean="0"/>
              <a:t>How </a:t>
            </a:r>
            <a:r>
              <a:rPr lang="en-US" altLang="en-US" b="1" dirty="0"/>
              <a:t>could this picture be changed to increase its’ depth?</a:t>
            </a:r>
          </a:p>
          <a:p>
            <a:pPr>
              <a:buFont typeface="Wingdings" pitchFamily="2" charset="2"/>
              <a:buChar char="Ø"/>
            </a:pPr>
            <a:endParaRPr lang="en-US" altLang="en-US" sz="2600" b="1" dirty="0"/>
          </a:p>
        </p:txBody>
      </p:sp>
      <p:pic>
        <p:nvPicPr>
          <p:cNvPr id="12297" name="Picture 9"/>
          <p:cNvPicPr>
            <a:picLocks noGrp="1" noChangeAspect="1" noChangeArrowheads="1"/>
          </p:cNvPicPr>
          <p:nvPr>
            <p:ph type="clipArt" sz="half" idx="2"/>
          </p:nvPr>
        </p:nvPicPr>
        <p:blipFill>
          <a:blip r:embed="rId2" cstate="print"/>
          <a:srcRect/>
          <a:stretch>
            <a:fillRect/>
          </a:stretch>
        </p:blipFill>
        <p:spPr>
          <a:xfrm>
            <a:off x="4800600" y="457199"/>
            <a:ext cx="3657600" cy="5527987"/>
          </a:xfrm>
          <a:noFill/>
          <a:ln/>
        </p:spPr>
      </p:pic>
      <p:sp>
        <p:nvSpPr>
          <p:cNvPr id="12298" name="Rectangle 10"/>
          <p:cNvSpPr>
            <a:spLocks noChangeArrowheads="1"/>
          </p:cNvSpPr>
          <p:nvPr/>
        </p:nvSpPr>
        <p:spPr bwMode="auto">
          <a:xfrm>
            <a:off x="4724400" y="6096000"/>
            <a:ext cx="3943350" cy="369332"/>
          </a:xfrm>
          <a:prstGeom prst="rect">
            <a:avLst/>
          </a:prstGeom>
          <a:noFill/>
          <a:ln w="9525">
            <a:noFill/>
            <a:miter lim="800000"/>
            <a:headEnd/>
            <a:tailEnd/>
          </a:ln>
          <a:effectLst/>
        </p:spPr>
        <p:txBody>
          <a:bodyPr wrap="square">
            <a:spAutoFit/>
          </a:bodyPr>
          <a:lstStyle/>
          <a:p>
            <a:r>
              <a:rPr lang="en-US" sz="1800" dirty="0">
                <a:solidFill>
                  <a:srgbClr val="000000"/>
                </a:solidFill>
                <a:latin typeface="Times New Roman" pitchFamily="18" charset="0"/>
              </a:rPr>
              <a:t>Kaufmann Haggadah. Spain, late 14th C.</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 calcmode="lin" valueType="num">
                                      <p:cBhvr additive="base">
                                        <p:cTn id="7" dur="500" fill="hold"/>
                                        <p:tgtEl>
                                          <p:spTgt spid="122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5">
                                            <p:txEl>
                                              <p:pRg st="1" end="1"/>
                                            </p:txEl>
                                          </p:spTgt>
                                        </p:tgtEl>
                                        <p:attrNameLst>
                                          <p:attrName>style.visibility</p:attrName>
                                        </p:attrNameLst>
                                      </p:cBhvr>
                                      <p:to>
                                        <p:strVal val="visible"/>
                                      </p:to>
                                    </p:set>
                                    <p:anim calcmode="lin" valueType="num">
                                      <p:cBhvr additive="base">
                                        <p:cTn id="13" dur="500" fill="hold"/>
                                        <p:tgtEl>
                                          <p:spTgt spid="122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5">
                                            <p:txEl>
                                              <p:pRg st="2" end="2"/>
                                            </p:txEl>
                                          </p:spTgt>
                                        </p:tgtEl>
                                        <p:attrNameLst>
                                          <p:attrName>style.visibility</p:attrName>
                                        </p:attrNameLst>
                                      </p:cBhvr>
                                      <p:to>
                                        <p:strVal val="visible"/>
                                      </p:to>
                                    </p:set>
                                    <p:anim calcmode="lin" valueType="num">
                                      <p:cBhvr additive="base">
                                        <p:cTn id="19" dur="500" fill="hold"/>
                                        <p:tgtEl>
                                          <p:spTgt spid="122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5">
                                            <p:txEl>
                                              <p:pRg st="4" end="4"/>
                                            </p:txEl>
                                          </p:spTgt>
                                        </p:tgtEl>
                                        <p:attrNameLst>
                                          <p:attrName>style.visibility</p:attrName>
                                        </p:attrNameLst>
                                      </p:cBhvr>
                                      <p:to>
                                        <p:strVal val="visible"/>
                                      </p:to>
                                    </p:set>
                                    <p:anim calcmode="lin" valueType="num">
                                      <p:cBhvr additive="base">
                                        <p:cTn id="25" dur="500" fill="hold"/>
                                        <p:tgtEl>
                                          <p:spTgt spid="1229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sz="half" idx="1"/>
          </p:nvPr>
        </p:nvSpPr>
        <p:spPr>
          <a:xfrm>
            <a:off x="228600" y="685800"/>
            <a:ext cx="3810000" cy="5562600"/>
          </a:xfrm>
        </p:spPr>
        <p:txBody>
          <a:bodyPr>
            <a:normAutofit/>
          </a:bodyPr>
          <a:lstStyle/>
          <a:p>
            <a:pPr>
              <a:buFont typeface="Wingdings" pitchFamily="2" charset="2"/>
              <a:buChar char="Ø"/>
            </a:pPr>
            <a:r>
              <a:rPr lang="en-US" altLang="en-US" sz="2600" b="1" dirty="0">
                <a:latin typeface="Times"/>
              </a:rPr>
              <a:t>Artists used mathematics and close observation to invent </a:t>
            </a:r>
            <a:r>
              <a:rPr lang="en-US" altLang="en-US" sz="2600" b="1" dirty="0">
                <a:solidFill>
                  <a:srgbClr val="FFFFFF"/>
                </a:solidFill>
                <a:latin typeface="Times"/>
              </a:rPr>
              <a:t>linear </a:t>
            </a:r>
            <a:r>
              <a:rPr lang="en-US" altLang="en-US" sz="2600" b="1" dirty="0" smtClean="0">
                <a:solidFill>
                  <a:srgbClr val="FFFFFF"/>
                </a:solidFill>
                <a:latin typeface="Times"/>
              </a:rPr>
              <a:t>perspective</a:t>
            </a:r>
            <a:r>
              <a:rPr lang="en-US" altLang="en-US" b="1" dirty="0" smtClean="0">
                <a:solidFill>
                  <a:srgbClr val="FFFFFF"/>
                </a:solidFill>
                <a:latin typeface="Times"/>
              </a:rPr>
              <a:t>.</a:t>
            </a:r>
          </a:p>
          <a:p>
            <a:pPr>
              <a:buNone/>
            </a:pPr>
            <a:r>
              <a:rPr lang="en-US" altLang="en-US" sz="2600" dirty="0" smtClean="0">
                <a:latin typeface="Times"/>
              </a:rPr>
              <a:t> </a:t>
            </a:r>
            <a:endParaRPr lang="en-US" altLang="en-US" sz="2600" dirty="0">
              <a:latin typeface="Times"/>
            </a:endParaRPr>
          </a:p>
          <a:p>
            <a:pPr>
              <a:buFont typeface="Wingdings" pitchFamily="2" charset="2"/>
              <a:buChar char="Ø"/>
            </a:pPr>
            <a:r>
              <a:rPr lang="en-US" altLang="en-US" sz="2800" b="1" dirty="0">
                <a:solidFill>
                  <a:schemeClr val="accent2"/>
                </a:solidFill>
                <a:latin typeface="Times"/>
              </a:rPr>
              <a:t>Linear perspective</a:t>
            </a:r>
            <a:r>
              <a:rPr lang="en-US" altLang="en-US" sz="2800" b="1" dirty="0" smtClean="0">
                <a:latin typeface="Times"/>
              </a:rPr>
              <a:t> (</a:t>
            </a:r>
            <a:r>
              <a:rPr lang="en-US" altLang="en-US" sz="2600" i="1" u="sng" dirty="0" smtClean="0">
                <a:latin typeface="Times"/>
              </a:rPr>
              <a:t>allows </a:t>
            </a:r>
            <a:r>
              <a:rPr lang="en-US" altLang="en-US" sz="2600" i="1" u="sng" dirty="0">
                <a:latin typeface="Times"/>
              </a:rPr>
              <a:t>artists to trick the eye into seeing depth on a flat </a:t>
            </a:r>
            <a:r>
              <a:rPr lang="en-US" altLang="en-US" sz="2600" i="1" u="sng" dirty="0" smtClean="0">
                <a:latin typeface="Times"/>
              </a:rPr>
              <a:t>surface</a:t>
            </a:r>
            <a:r>
              <a:rPr lang="en-US" altLang="en-US" sz="2600" b="1" dirty="0" smtClean="0">
                <a:latin typeface="Times"/>
              </a:rPr>
              <a:t>)</a:t>
            </a:r>
            <a:endParaRPr lang="en-US" altLang="en-US" sz="2600" b="1" dirty="0">
              <a:latin typeface="Times"/>
            </a:endParaRPr>
          </a:p>
        </p:txBody>
      </p:sp>
      <p:pic>
        <p:nvPicPr>
          <p:cNvPr id="14341" name="Picture 5"/>
          <p:cNvPicPr>
            <a:picLocks noGrp="1" noChangeAspect="1" noChangeArrowheads="1"/>
          </p:cNvPicPr>
          <p:nvPr>
            <p:ph type="clipArt" sz="half" idx="2"/>
          </p:nvPr>
        </p:nvPicPr>
        <p:blipFill>
          <a:blip r:embed="rId2" cstate="print"/>
          <a:srcRect/>
          <a:stretch>
            <a:fillRect/>
          </a:stretch>
        </p:blipFill>
        <p:spPr>
          <a:xfrm>
            <a:off x="3962400" y="533400"/>
            <a:ext cx="4903493" cy="5638800"/>
          </a:xfrm>
          <a:noFill/>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3" name="Picture 1029"/>
          <p:cNvPicPr>
            <a:picLocks noGrp="1" noChangeAspect="1" noChangeArrowheads="1"/>
          </p:cNvPicPr>
          <p:nvPr>
            <p:ph type="clipArt" sz="half" idx="1"/>
          </p:nvPr>
        </p:nvPicPr>
        <p:blipFill>
          <a:blip r:embed="rId2" cstate="print"/>
          <a:srcRect/>
          <a:stretch>
            <a:fillRect/>
          </a:stretch>
        </p:blipFill>
        <p:spPr>
          <a:xfrm>
            <a:off x="838200" y="533400"/>
            <a:ext cx="7239000" cy="5302568"/>
          </a:xfrm>
          <a:noFill/>
          <a:ln/>
        </p:spPr>
      </p:pic>
      <p:sp>
        <p:nvSpPr>
          <p:cNvPr id="17414" name="Rectangle 1030"/>
          <p:cNvSpPr>
            <a:spLocks noChangeArrowheads="1"/>
          </p:cNvSpPr>
          <p:nvPr/>
        </p:nvSpPr>
        <p:spPr bwMode="auto">
          <a:xfrm>
            <a:off x="457200" y="5867400"/>
            <a:ext cx="8458200" cy="892552"/>
          </a:xfrm>
          <a:prstGeom prst="rect">
            <a:avLst/>
          </a:prstGeom>
          <a:noFill/>
          <a:ln w="9525">
            <a:noFill/>
            <a:miter lim="800000"/>
            <a:headEnd/>
            <a:tailEnd/>
          </a:ln>
          <a:effectLst/>
        </p:spPr>
        <p:txBody>
          <a:bodyPr wrap="square">
            <a:spAutoFit/>
          </a:bodyPr>
          <a:lstStyle/>
          <a:p>
            <a:pPr algn="ctr"/>
            <a:r>
              <a:rPr lang="en-US" sz="2600" dirty="0"/>
              <a:t>Raphael, </a:t>
            </a:r>
            <a:r>
              <a:rPr lang="en-US" sz="2600" i="1" dirty="0"/>
              <a:t>School of Athens, </a:t>
            </a:r>
          </a:p>
          <a:p>
            <a:pPr algn="ctr"/>
            <a:r>
              <a:rPr lang="en-US" sz="2600" b="1" dirty="0">
                <a:solidFill>
                  <a:schemeClr val="accent2"/>
                </a:solidFill>
              </a:rPr>
              <a:t>One-point linear perspective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1027"/>
          <p:cNvSpPr>
            <a:spLocks noGrp="1" noChangeArrowheads="1"/>
          </p:cNvSpPr>
          <p:nvPr>
            <p:ph idx="1"/>
          </p:nvPr>
        </p:nvSpPr>
        <p:spPr>
          <a:xfrm>
            <a:off x="457200" y="304800"/>
            <a:ext cx="8229600" cy="5791200"/>
          </a:xfrm>
        </p:spPr>
        <p:txBody>
          <a:bodyPr/>
          <a:lstStyle/>
          <a:p>
            <a:pPr>
              <a:buFont typeface="Wingdings" pitchFamily="2" charset="2"/>
              <a:buChar char="Ø"/>
            </a:pPr>
            <a:r>
              <a:rPr lang="en-US" altLang="en-US" b="1" dirty="0"/>
              <a:t>Many artists have used a variety of different techniques to show depth. However it was not until the Renaissance</a:t>
            </a:r>
            <a:r>
              <a:rPr lang="en-US" altLang="en-US" b="1" u="sng" dirty="0"/>
              <a:t> </a:t>
            </a:r>
            <a:r>
              <a:rPr lang="en-US" altLang="en-US" b="1" dirty="0"/>
              <a:t>that artists developed a system to show depth logically and consistently. </a:t>
            </a:r>
          </a:p>
          <a:p>
            <a:pPr>
              <a:buFont typeface="Wingdings" pitchFamily="2" charset="2"/>
              <a:buChar char="Ø"/>
            </a:pPr>
            <a:endParaRPr lang="en-US" altLang="en-US" b="1" dirty="0" smtClean="0"/>
          </a:p>
          <a:p>
            <a:pPr>
              <a:buFont typeface="Wingdings" pitchFamily="2" charset="2"/>
              <a:buChar char="Ø"/>
            </a:pPr>
            <a:r>
              <a:rPr lang="en-US" altLang="en-US" sz="2800" b="1" dirty="0" smtClean="0">
                <a:solidFill>
                  <a:schemeClr val="accent2"/>
                </a:solidFill>
              </a:rPr>
              <a:t>Linear Perspective:</a:t>
            </a:r>
            <a:endParaRPr lang="en-US" altLang="en-US" sz="2800" dirty="0" smtClean="0">
              <a:solidFill>
                <a:schemeClr val="accent2"/>
              </a:solidFill>
            </a:endParaRPr>
          </a:p>
          <a:p>
            <a:pPr lvl="1">
              <a:buFont typeface="Wingdings" pitchFamily="2" charset="2"/>
              <a:buChar char="Ø"/>
            </a:pPr>
            <a:r>
              <a:rPr lang="en-US" altLang="en-US" b="1" dirty="0" smtClean="0">
                <a:solidFill>
                  <a:schemeClr val="tx1"/>
                </a:solidFill>
              </a:rPr>
              <a:t>Based on the way the human eye sees the world.</a:t>
            </a:r>
          </a:p>
          <a:p>
            <a:pPr lvl="1">
              <a:buFont typeface="Wingdings" pitchFamily="2" charset="2"/>
              <a:buChar char="Ø"/>
            </a:pPr>
            <a:r>
              <a:rPr lang="en-US" altLang="en-US" b="1" dirty="0" smtClean="0">
                <a:solidFill>
                  <a:schemeClr val="tx1"/>
                </a:solidFill>
              </a:rPr>
              <a:t>Objects that are closer appear larger, more distant objects appear smaller.</a:t>
            </a:r>
          </a:p>
          <a:p>
            <a:pPr lvl="1">
              <a:buFont typeface="Wingdings" pitchFamily="2" charset="2"/>
              <a:buChar char="Ø"/>
            </a:pPr>
            <a:r>
              <a:rPr lang="en-US" altLang="en-US" b="1" dirty="0" smtClean="0">
                <a:solidFill>
                  <a:schemeClr val="tx1"/>
                </a:solidFill>
              </a:rPr>
              <a:t>To create the illusion of space the artists creates a vanishing point on the horizon line.</a:t>
            </a:r>
          </a:p>
          <a:p>
            <a:pPr lvl="1">
              <a:buFont typeface="Wingdings" pitchFamily="2" charset="2"/>
              <a:buChar char="Ø"/>
            </a:pPr>
            <a:r>
              <a:rPr lang="en-US" altLang="en-US" b="1" dirty="0" smtClean="0">
                <a:solidFill>
                  <a:schemeClr val="tx1"/>
                </a:solidFill>
              </a:rPr>
              <a:t>Objects are drawn using orthogonal lines, which lead to the vanishing points</a:t>
            </a:r>
            <a:r>
              <a:rPr lang="en-US" altLang="en-US" dirty="0" smtClean="0">
                <a:solidFill>
                  <a:schemeClr val="tx1"/>
                </a:solidFill>
              </a:rPr>
              <a:t>.</a:t>
            </a:r>
          </a:p>
          <a:p>
            <a:pPr>
              <a:buFont typeface="Wingdings" pitchFamily="2" charset="2"/>
              <a:buChar char="Ø"/>
            </a:pPr>
            <a:endParaRPr lang="en-US" altLang="en-US" b="1"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 calcmode="lin" valueType="num">
                                      <p:cBhvr additive="base">
                                        <p:cTn id="17"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36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anim calcmode="lin" valueType="num">
                                      <p:cBhvr additive="base">
                                        <p:cTn id="21"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36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5363">
                                            <p:txEl>
                                              <p:pRg st="5" end="5"/>
                                            </p:txEl>
                                          </p:spTgt>
                                        </p:tgtEl>
                                        <p:attrNameLst>
                                          <p:attrName>style.visibility</p:attrName>
                                        </p:attrNameLst>
                                      </p:cBhvr>
                                      <p:to>
                                        <p:strVal val="visible"/>
                                      </p:to>
                                    </p:set>
                                    <p:anim calcmode="lin" valueType="num">
                                      <p:cBhvr additive="base">
                                        <p:cTn id="25"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5363">
                                            <p:txEl>
                                              <p:pRg st="6" end="6"/>
                                            </p:txEl>
                                          </p:spTgt>
                                        </p:tgtEl>
                                        <p:attrNameLst>
                                          <p:attrName>style.visibility</p:attrName>
                                        </p:attrNameLst>
                                      </p:cBhvr>
                                      <p:to>
                                        <p:strVal val="visible"/>
                                      </p:to>
                                    </p:set>
                                    <p:anim calcmode="lin" valueType="num">
                                      <p:cBhvr additive="base">
                                        <p:cTn id="29"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noAutofit/>
          </a:bodyPr>
          <a:lstStyle/>
          <a:p>
            <a:pPr>
              <a:buFont typeface="Wingdings" pitchFamily="2" charset="2"/>
              <a:buChar char="Ø"/>
            </a:pPr>
            <a:r>
              <a:rPr lang="en-US" altLang="en-US" b="1" dirty="0" smtClean="0">
                <a:solidFill>
                  <a:schemeClr val="accent2"/>
                </a:solidFill>
              </a:rPr>
              <a:t>Vanishing Point  </a:t>
            </a:r>
            <a:r>
              <a:rPr lang="en-US" altLang="en-US" b="1" dirty="0" smtClean="0">
                <a:solidFill>
                  <a:schemeClr val="tx1"/>
                </a:solidFill>
              </a:rPr>
              <a:t>(</a:t>
            </a:r>
            <a:r>
              <a:rPr lang="en-US" altLang="en-US" i="1" u="sng" dirty="0" smtClean="0">
                <a:solidFill>
                  <a:schemeClr val="tx1"/>
                </a:solidFill>
              </a:rPr>
              <a:t>The single point on the horizon where all the lines on the ground level seem to come together</a:t>
            </a:r>
            <a:r>
              <a:rPr lang="en-US" altLang="en-US" dirty="0" smtClean="0">
                <a:solidFill>
                  <a:schemeClr val="tx1"/>
                </a:solidFill>
              </a:rPr>
              <a:t>)</a:t>
            </a:r>
          </a:p>
          <a:p>
            <a:pPr>
              <a:buNone/>
            </a:pPr>
            <a:endParaRPr lang="en-US" altLang="en-US" dirty="0" smtClean="0">
              <a:solidFill>
                <a:schemeClr val="tx1"/>
              </a:solidFill>
            </a:endParaRPr>
          </a:p>
          <a:p>
            <a:pPr>
              <a:buFont typeface="Wingdings" pitchFamily="2" charset="2"/>
              <a:buChar char="Ø"/>
            </a:pPr>
            <a:r>
              <a:rPr lang="en-US" altLang="en-US" b="1" dirty="0" smtClean="0">
                <a:solidFill>
                  <a:schemeClr val="accent2"/>
                </a:solidFill>
              </a:rPr>
              <a:t>Horizon Line </a:t>
            </a:r>
            <a:r>
              <a:rPr lang="en-US" altLang="en-US" dirty="0" smtClean="0"/>
              <a:t>(</a:t>
            </a:r>
            <a:r>
              <a:rPr lang="en-US" altLang="en-US" i="1" u="sng" dirty="0" smtClean="0"/>
              <a:t>The place where the land and the sky meet</a:t>
            </a:r>
            <a:r>
              <a:rPr lang="en-US" altLang="en-US" dirty="0" smtClean="0"/>
              <a:t>)</a:t>
            </a:r>
          </a:p>
          <a:p>
            <a:pPr lvl="1">
              <a:buNone/>
            </a:pPr>
            <a:endParaRPr lang="en-US" altLang="en-US" sz="2600" b="1" dirty="0" smtClean="0"/>
          </a:p>
          <a:p>
            <a:pPr>
              <a:buFont typeface="Wingdings" pitchFamily="2" charset="2"/>
              <a:buChar char="Ø"/>
            </a:pPr>
            <a:r>
              <a:rPr lang="en-US" altLang="en-US" b="1" dirty="0" smtClean="0"/>
              <a:t>Can you locate the </a:t>
            </a:r>
            <a:r>
              <a:rPr lang="en-US" altLang="en-US" b="1" dirty="0" smtClean="0">
                <a:solidFill>
                  <a:schemeClr val="accent2"/>
                </a:solidFill>
              </a:rPr>
              <a:t>horizon line</a:t>
            </a:r>
            <a:r>
              <a:rPr lang="en-US" altLang="en-US" b="1" dirty="0" smtClean="0"/>
              <a:t>? </a:t>
            </a:r>
          </a:p>
          <a:p>
            <a:pPr>
              <a:buFont typeface="Wingdings" pitchFamily="2" charset="2"/>
              <a:buChar char="Ø"/>
            </a:pPr>
            <a:r>
              <a:rPr lang="en-US" altLang="en-US" b="1" dirty="0" smtClean="0"/>
              <a:t>How did you determine this?</a:t>
            </a:r>
          </a:p>
          <a:p>
            <a:pPr>
              <a:buFont typeface="Wingdings" pitchFamily="2" charset="2"/>
              <a:buChar char="Ø"/>
            </a:pPr>
            <a:r>
              <a:rPr lang="en-US" altLang="en-US" b="1" dirty="0" smtClean="0"/>
              <a:t>Can you find the </a:t>
            </a:r>
            <a:r>
              <a:rPr lang="en-US" altLang="en-US" b="1" dirty="0" smtClean="0">
                <a:solidFill>
                  <a:schemeClr val="accent2"/>
                </a:solidFill>
              </a:rPr>
              <a:t>vanishing point</a:t>
            </a:r>
            <a:r>
              <a:rPr lang="en-US" altLang="en-US" b="1" dirty="0" smtClean="0"/>
              <a:t> in this picture?</a:t>
            </a:r>
          </a:p>
          <a:p>
            <a:pPr lvl="1">
              <a:buFont typeface="Wingdings" pitchFamily="2" charset="2"/>
              <a:buChar char="Ø"/>
            </a:pPr>
            <a:endParaRPr lang="en-US" altLang="en-US" sz="2600" b="1"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additive="base">
                                        <p:cTn id="13"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 calcmode="lin" valueType="num">
                                      <p:cBhvr additive="base">
                                        <p:cTn id="19"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5" end="5"/>
                                            </p:txEl>
                                          </p:spTgt>
                                        </p:tgtEl>
                                        <p:attrNameLst>
                                          <p:attrName>style.visibility</p:attrName>
                                        </p:attrNameLst>
                                      </p:cBhvr>
                                      <p:to>
                                        <p:strVal val="visible"/>
                                      </p:to>
                                    </p:set>
                                    <p:anim calcmode="lin" valueType="num">
                                      <p:cBhvr additive="base">
                                        <p:cTn id="25" dur="500" fill="hold"/>
                                        <p:tgtEl>
                                          <p:spTgt spid="2457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anim calcmode="lin" valueType="num">
                                      <p:cBhvr additive="base">
                                        <p:cTn id="31" dur="500" fill="hold"/>
                                        <p:tgtEl>
                                          <p:spTgt spid="2457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10" name="Picture 1030"/>
          <p:cNvPicPr>
            <a:picLocks noGrp="1" noChangeAspect="1" noChangeArrowheads="1"/>
          </p:cNvPicPr>
          <p:nvPr>
            <p:ph type="clipArt" sz="half" idx="1"/>
          </p:nvPr>
        </p:nvPicPr>
        <p:blipFill>
          <a:blip r:embed="rId2" cstate="print"/>
          <a:srcRect/>
          <a:stretch>
            <a:fillRect/>
          </a:stretch>
        </p:blipFill>
        <p:spPr>
          <a:xfrm>
            <a:off x="1219200" y="304800"/>
            <a:ext cx="6781800" cy="6239256"/>
          </a:xfrm>
          <a:no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1447800" y="1371600"/>
            <a:ext cx="6244051" cy="5105400"/>
          </a:xfrm>
          <a:prstGeom prst="rect">
            <a:avLst/>
          </a:prstGeom>
          <a:noFill/>
          <a:ln w="9525">
            <a:noFill/>
            <a:miter lim="800000"/>
            <a:headEnd/>
            <a:tailEnd/>
          </a:ln>
          <a:effectLst/>
        </p:spPr>
      </p:pic>
      <p:sp>
        <p:nvSpPr>
          <p:cNvPr id="28676" name="Rectangle 4"/>
          <p:cNvSpPr>
            <a:spLocks noChangeArrowheads="1"/>
          </p:cNvSpPr>
          <p:nvPr/>
        </p:nvSpPr>
        <p:spPr bwMode="auto">
          <a:xfrm>
            <a:off x="2362200" y="609600"/>
            <a:ext cx="4596681" cy="492443"/>
          </a:xfrm>
          <a:prstGeom prst="rect">
            <a:avLst/>
          </a:prstGeom>
          <a:noFill/>
          <a:ln w="9525">
            <a:noFill/>
            <a:miter lim="800000"/>
            <a:headEnd/>
            <a:tailEnd/>
          </a:ln>
          <a:effectLst/>
        </p:spPr>
        <p:txBody>
          <a:bodyPr wrap="none">
            <a:spAutoFit/>
          </a:bodyPr>
          <a:lstStyle/>
          <a:p>
            <a:r>
              <a:rPr lang="en-US" sz="2600" b="1" dirty="0"/>
              <a:t>The red line is the</a:t>
            </a:r>
            <a:r>
              <a:rPr lang="en-US" sz="2600" b="1" dirty="0" smtClean="0"/>
              <a:t> </a:t>
            </a:r>
            <a:r>
              <a:rPr lang="en-US" sz="2600" b="1" dirty="0">
                <a:solidFill>
                  <a:schemeClr val="accent2"/>
                </a:solidFill>
              </a:rPr>
              <a:t>h</a:t>
            </a:r>
            <a:r>
              <a:rPr lang="en-US" sz="2600" b="1" dirty="0" smtClean="0">
                <a:solidFill>
                  <a:schemeClr val="accent2"/>
                </a:solidFill>
              </a:rPr>
              <a:t>orizon </a:t>
            </a:r>
            <a:r>
              <a:rPr lang="en-US" sz="2600" b="1" dirty="0">
                <a:solidFill>
                  <a:schemeClr val="accent2"/>
                </a:solidFill>
              </a:rPr>
              <a:t>l</a:t>
            </a:r>
            <a:r>
              <a:rPr lang="en-US" sz="2600" b="1" dirty="0" smtClean="0">
                <a:solidFill>
                  <a:schemeClr val="accent2"/>
                </a:solidFill>
              </a:rPr>
              <a:t>ine</a:t>
            </a:r>
            <a:r>
              <a:rPr lang="en-US" sz="2600" b="1" dirty="0"/>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12627</TotalTime>
  <Words>603</Words>
  <Application>Microsoft Macintosh PowerPoint</Application>
  <PresentationFormat>On-screen Show (4:3)</PresentationFormat>
  <Paragraphs>49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Paper</vt:lpstr>
      <vt:lpstr>Perspective Drawing</vt:lpstr>
      <vt:lpstr>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Richmond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 Drawing</dc:title>
  <dc:creator>arieser</dc:creator>
  <cp:lastModifiedBy>SEED School</cp:lastModifiedBy>
  <cp:revision>60</cp:revision>
  <dcterms:created xsi:type="dcterms:W3CDTF">2011-12-04T17:29:16Z</dcterms:created>
  <dcterms:modified xsi:type="dcterms:W3CDTF">2015-03-05T19:29:35Z</dcterms:modified>
</cp:coreProperties>
</file>